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6858000" cy="9906000" type="A4"/>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30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9475E746-DBD2-41D6-8D98-31AC3179A4C8}" type="datetimeFigureOut">
              <a:rPr lang="en-GB" smtClean="0"/>
              <a:t>17/07/2023</a:t>
            </a:fld>
            <a:endParaRPr lang="en-GB"/>
          </a:p>
        </p:txBody>
      </p:sp>
      <p:sp>
        <p:nvSpPr>
          <p:cNvPr id="4" name="Slide Image Placeholder 3"/>
          <p:cNvSpPr>
            <a:spLocks noGrp="1" noRot="1" noChangeAspect="1"/>
          </p:cNvSpPr>
          <p:nvPr>
            <p:ph type="sldImg" idx="2"/>
          </p:nvPr>
        </p:nvSpPr>
        <p:spPr>
          <a:xfrm>
            <a:off x="2274888" y="1252538"/>
            <a:ext cx="2339975"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C9065A4B-193A-454A-83E4-1CB7F4A85C37}" type="slidenum">
              <a:rPr lang="en-GB" smtClean="0"/>
              <a:t>‹#›</a:t>
            </a:fld>
            <a:endParaRPr lang="en-GB"/>
          </a:p>
        </p:txBody>
      </p:sp>
    </p:spTree>
    <p:extLst>
      <p:ext uri="{BB962C8B-B14F-4D97-AF65-F5344CB8AC3E}">
        <p14:creationId xmlns:p14="http://schemas.microsoft.com/office/powerpoint/2010/main" val="4002699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E639A-76F5-4CF7-AD0E-3C1BF12E26DF}"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359070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E639A-76F5-4CF7-AD0E-3C1BF12E26DF}"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323882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E639A-76F5-4CF7-AD0E-3C1BF12E26DF}"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2231415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E639A-76F5-4CF7-AD0E-3C1BF12E26DF}"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221934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7E639A-76F5-4CF7-AD0E-3C1BF12E26DF}"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105820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7E639A-76F5-4CF7-AD0E-3C1BF12E26DF}"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102936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7E639A-76F5-4CF7-AD0E-3C1BF12E26DF}" type="datetimeFigureOut">
              <a:rPr lang="en-GB" smtClean="0"/>
              <a:t>17/07/2023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315734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7E639A-76F5-4CF7-AD0E-3C1BF12E26DF}" type="datetimeFigureOut">
              <a:rPr lang="en-GB" smtClean="0"/>
              <a:t>17/07/2023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351475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639A-76F5-4CF7-AD0E-3C1BF12E26DF}" type="datetimeFigureOut">
              <a:rPr lang="en-GB" smtClean="0"/>
              <a:t>17/07/2023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140972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E7E639A-76F5-4CF7-AD0E-3C1BF12E26DF}"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128911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E7E639A-76F5-4CF7-AD0E-3C1BF12E26DF}"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C8D1ED-0A68-48F4-B63C-7A1657400AC2}" type="slidenum">
              <a:rPr lang="en-GB" smtClean="0"/>
              <a:t>‹#›</a:t>
            </a:fld>
            <a:endParaRPr lang="en-GB"/>
          </a:p>
        </p:txBody>
      </p:sp>
    </p:spTree>
    <p:extLst>
      <p:ext uri="{BB962C8B-B14F-4D97-AF65-F5344CB8AC3E}">
        <p14:creationId xmlns:p14="http://schemas.microsoft.com/office/powerpoint/2010/main" val="104219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E7E639A-76F5-4CF7-AD0E-3C1BF12E26DF}" type="datetimeFigureOut">
              <a:rPr lang="en-GB" smtClean="0"/>
              <a:t>17/07/2023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0C8D1ED-0A68-48F4-B63C-7A1657400AC2}" type="slidenum">
              <a:rPr lang="en-GB" smtClean="0"/>
              <a:t>‹#›</a:t>
            </a:fld>
            <a:endParaRPr lang="en-GB"/>
          </a:p>
        </p:txBody>
      </p:sp>
    </p:spTree>
    <p:extLst>
      <p:ext uri="{BB962C8B-B14F-4D97-AF65-F5344CB8AC3E}">
        <p14:creationId xmlns:p14="http://schemas.microsoft.com/office/powerpoint/2010/main" val="21894057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mailto:playhouse@helpstonplayhouse.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playhouse@helpstonplayhouse.com"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E680D36-AE89-4F5A-A89F-2390D9293A32}"/>
              </a:ext>
            </a:extLst>
          </p:cNvPr>
          <p:cNvGrpSpPr>
            <a:grpSpLocks/>
          </p:cNvGrpSpPr>
          <p:nvPr/>
        </p:nvGrpSpPr>
        <p:grpSpPr bwMode="auto">
          <a:xfrm>
            <a:off x="2058215" y="2386005"/>
            <a:ext cx="4199292" cy="7364471"/>
            <a:chOff x="111531440" y="108470652"/>
            <a:chExt cx="3435745" cy="5504228"/>
          </a:xfrm>
        </p:grpSpPr>
        <p:sp>
          <p:nvSpPr>
            <p:cNvPr id="5" name="Text Box 3">
              <a:extLst>
                <a:ext uri="{FF2B5EF4-FFF2-40B4-BE49-F238E27FC236}">
                  <a16:creationId xmlns:a16="http://schemas.microsoft.com/office/drawing/2014/main" id="{A5F0E9D9-93C0-4B00-8588-EC3CCB4A4DF8}"/>
                </a:ext>
              </a:extLst>
            </p:cNvPr>
            <p:cNvSpPr txBox="1">
              <a:spLocks noChangeArrowheads="1"/>
            </p:cNvSpPr>
            <p:nvPr/>
          </p:nvSpPr>
          <p:spPr bwMode="auto">
            <a:xfrm>
              <a:off x="112436652" y="108470652"/>
              <a:ext cx="2530533" cy="1714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dirty="0">
                  <a:solidFill>
                    <a:srgbClr val="000000"/>
                  </a:solidFill>
                  <a:latin typeface="Kristen ITC" panose="03050502040202030202" pitchFamily="66" charset="0"/>
                </a:rPr>
                <a:t>Helpston Playhouse and </a:t>
              </a:r>
            </a:p>
            <a:p>
              <a:pPr algn="ctr" defTabSz="742950" eaLnBrk="0" fontAlgn="base" hangingPunct="0">
                <a:spcBef>
                  <a:spcPct val="0"/>
                </a:spcBef>
                <a:spcAft>
                  <a:spcPct val="0"/>
                </a:spcAft>
              </a:pPr>
              <a:r>
                <a:rPr lang="en-GB" altLang="en-US" sz="2600" dirty="0">
                  <a:solidFill>
                    <a:srgbClr val="000000"/>
                  </a:solidFill>
                  <a:latin typeface="Kristen ITC" panose="03050502040202030202" pitchFamily="66" charset="0"/>
                </a:rPr>
                <a:t>Out of School Club </a:t>
              </a:r>
            </a:p>
            <a:p>
              <a:pPr algn="ctr" defTabSz="742950" eaLnBrk="0" fontAlgn="base" hangingPunct="0">
                <a:spcBef>
                  <a:spcPct val="0"/>
                </a:spcBef>
                <a:spcAft>
                  <a:spcPct val="0"/>
                </a:spcAft>
              </a:pPr>
              <a:r>
                <a:rPr lang="en-GB" altLang="en-US" sz="2600" dirty="0">
                  <a:solidFill>
                    <a:srgbClr val="000000"/>
                  </a:solidFill>
                  <a:latin typeface="Kristen ITC" panose="03050502040202030202" pitchFamily="66" charset="0"/>
                </a:rPr>
                <a:t>Welcome Book</a:t>
              </a:r>
              <a:endParaRPr lang="en-US" altLang="en-US" sz="2600" dirty="0">
                <a:latin typeface="Arial" panose="020B0604020202020204" pitchFamily="34" charset="0"/>
              </a:endParaRPr>
            </a:p>
          </p:txBody>
        </p:sp>
        <p:pic>
          <p:nvPicPr>
            <p:cNvPr id="1029" name="Picture 5" descr="Forest-School2-1024x341">
              <a:extLst>
                <a:ext uri="{FF2B5EF4-FFF2-40B4-BE49-F238E27FC236}">
                  <a16:creationId xmlns:a16="http://schemas.microsoft.com/office/drawing/2014/main" id="{76AB97D1-8E21-469C-A0C0-1BDB0C433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1440" y="111799653"/>
              <a:ext cx="1712039" cy="1510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1033" name="Picture 9">
              <a:extLst>
                <a:ext uri="{FF2B5EF4-FFF2-40B4-BE49-F238E27FC236}">
                  <a16:creationId xmlns:a16="http://schemas.microsoft.com/office/drawing/2014/main" id="{32A4B873-3EFA-4DEF-8CAA-EAAEAF6ED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43882" y="113372679"/>
              <a:ext cx="1973518" cy="602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pic>
        <p:nvPicPr>
          <p:cNvPr id="3" name="Picture 2" descr="A child cutting branches in a sandbox&#10;&#10;Description automatically generated">
            <a:extLst>
              <a:ext uri="{FF2B5EF4-FFF2-40B4-BE49-F238E27FC236}">
                <a16:creationId xmlns:a16="http://schemas.microsoft.com/office/drawing/2014/main" id="{79BF65EC-1467-0133-26B3-2EEB83BD5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34799" y="-208282"/>
            <a:ext cx="1956790" cy="3135353"/>
          </a:xfrm>
          <a:prstGeom prst="rect">
            <a:avLst/>
          </a:prstGeom>
        </p:spPr>
      </p:pic>
      <p:pic>
        <p:nvPicPr>
          <p:cNvPr id="7" name="Picture 6" descr="A group of kids looking at a toy&#10;&#10;Description automatically generated">
            <a:extLst>
              <a:ext uri="{FF2B5EF4-FFF2-40B4-BE49-F238E27FC236}">
                <a16:creationId xmlns:a16="http://schemas.microsoft.com/office/drawing/2014/main" id="{72832A38-2773-5252-36FA-29D1DB48E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32904" y="113188"/>
            <a:ext cx="1956790" cy="2492414"/>
          </a:xfrm>
          <a:prstGeom prst="rect">
            <a:avLst/>
          </a:prstGeom>
        </p:spPr>
      </p:pic>
      <p:pic>
        <p:nvPicPr>
          <p:cNvPr id="9" name="Picture 8" descr="A child standing on a brick path&#10;&#10;Description automatically generated">
            <a:extLst>
              <a:ext uri="{FF2B5EF4-FFF2-40B4-BE49-F238E27FC236}">
                <a16:creationId xmlns:a16="http://schemas.microsoft.com/office/drawing/2014/main" id="{E8EAE35D-DE99-5A2C-1959-4DA626390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6812" y="2283916"/>
            <a:ext cx="2342222" cy="2449973"/>
          </a:xfrm>
          <a:prstGeom prst="rect">
            <a:avLst/>
          </a:prstGeom>
        </p:spPr>
      </p:pic>
      <p:pic>
        <p:nvPicPr>
          <p:cNvPr id="11" name="Picture 10" descr="A pair of young boys working on a piece of wood&#10;&#10;Description automatically generated">
            <a:extLst>
              <a:ext uri="{FF2B5EF4-FFF2-40B4-BE49-F238E27FC236}">
                <a16:creationId xmlns:a16="http://schemas.microsoft.com/office/drawing/2014/main" id="{AC0805BD-6AF1-6CFD-67B6-44835C9321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378" y="4684420"/>
            <a:ext cx="2394334" cy="2160084"/>
          </a:xfrm>
          <a:prstGeom prst="rect">
            <a:avLst/>
          </a:prstGeom>
        </p:spPr>
      </p:pic>
      <p:pic>
        <p:nvPicPr>
          <p:cNvPr id="13" name="Picture 12" descr="A child holding a container with flowers in it&#10;&#10;Description automatically generated">
            <a:extLst>
              <a:ext uri="{FF2B5EF4-FFF2-40B4-BE49-F238E27FC236}">
                <a16:creationId xmlns:a16="http://schemas.microsoft.com/office/drawing/2014/main" id="{34BCA8F8-A30F-9DEA-9141-2DE887010B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9712" y="4684420"/>
            <a:ext cx="3220239" cy="2151268"/>
          </a:xfrm>
          <a:prstGeom prst="rect">
            <a:avLst/>
          </a:prstGeom>
        </p:spPr>
      </p:pic>
      <p:pic>
        <p:nvPicPr>
          <p:cNvPr id="15" name="Picture 14" descr="A child wearing gloves and holding a tool&#10;&#10;Description automatically generated">
            <a:extLst>
              <a:ext uri="{FF2B5EF4-FFF2-40B4-BE49-F238E27FC236}">
                <a16:creationId xmlns:a16="http://schemas.microsoft.com/office/drawing/2014/main" id="{D4B22F55-618F-54C2-64D2-99159D23A7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378" y="6844504"/>
            <a:ext cx="1496990" cy="2059394"/>
          </a:xfrm>
          <a:prstGeom prst="rect">
            <a:avLst/>
          </a:prstGeom>
        </p:spPr>
      </p:pic>
      <p:pic>
        <p:nvPicPr>
          <p:cNvPr id="17" name="Picture 16" descr="A child and child playing with toys&#10;&#10;Description automatically generated">
            <a:extLst>
              <a:ext uri="{FF2B5EF4-FFF2-40B4-BE49-F238E27FC236}">
                <a16:creationId xmlns:a16="http://schemas.microsoft.com/office/drawing/2014/main" id="{83DE35F5-4555-7EBF-15FA-CDEB803D64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0731" y="6812318"/>
            <a:ext cx="2149220" cy="2091579"/>
          </a:xfrm>
          <a:prstGeom prst="rect">
            <a:avLst/>
          </a:prstGeom>
        </p:spPr>
      </p:pic>
    </p:spTree>
    <p:extLst>
      <p:ext uri="{BB962C8B-B14F-4D97-AF65-F5344CB8AC3E}">
        <p14:creationId xmlns:p14="http://schemas.microsoft.com/office/powerpoint/2010/main" val="72504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468E44F-3C0A-4F9B-A040-D33BB3A807E1}"/>
              </a:ext>
            </a:extLst>
          </p:cNvPr>
          <p:cNvGrpSpPr>
            <a:grpSpLocks/>
          </p:cNvGrpSpPr>
          <p:nvPr/>
        </p:nvGrpSpPr>
        <p:grpSpPr bwMode="auto">
          <a:xfrm>
            <a:off x="353548" y="261337"/>
            <a:ext cx="6035298" cy="9221027"/>
            <a:chOff x="105362155" y="106571940"/>
            <a:chExt cx="4505895" cy="7107492"/>
          </a:xfrm>
        </p:grpSpPr>
        <p:pic>
          <p:nvPicPr>
            <p:cNvPr id="10243" name="Picture 3">
              <a:extLst>
                <a:ext uri="{FF2B5EF4-FFF2-40B4-BE49-F238E27FC236}">
                  <a16:creationId xmlns:a16="http://schemas.microsoft.com/office/drawing/2014/main" id="{9B674E50-112C-4301-ACBA-DC66B9BCA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62155" y="106571940"/>
              <a:ext cx="2401842" cy="73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4">
              <a:extLst>
                <a:ext uri="{FF2B5EF4-FFF2-40B4-BE49-F238E27FC236}">
                  <a16:creationId xmlns:a16="http://schemas.microsoft.com/office/drawing/2014/main" id="{CE8AC415-F25C-4AB0-B8F7-06E5D97704AC}"/>
                </a:ext>
              </a:extLst>
            </p:cNvPr>
            <p:cNvSpPr txBox="1">
              <a:spLocks noChangeArrowheads="1"/>
            </p:cNvSpPr>
            <p:nvPr/>
          </p:nvSpPr>
          <p:spPr bwMode="auto">
            <a:xfrm>
              <a:off x="106422543" y="107304840"/>
              <a:ext cx="227845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275" b="1" dirty="0">
                  <a:solidFill>
                    <a:srgbClr val="000000"/>
                  </a:solidFill>
                  <a:latin typeface="Arial" panose="020B0604020202020204" pitchFamily="34" charset="0"/>
                </a:rPr>
                <a:t>Please provide...</a:t>
              </a:r>
              <a:endParaRPr lang="en-US" altLang="en-US" sz="2600" dirty="0">
                <a:latin typeface="Arial" panose="020B0604020202020204" pitchFamily="34" charset="0"/>
              </a:endParaRPr>
            </a:p>
          </p:txBody>
        </p:sp>
        <p:sp>
          <p:nvSpPr>
            <p:cNvPr id="6" name="Text Box 5">
              <a:extLst>
                <a:ext uri="{FF2B5EF4-FFF2-40B4-BE49-F238E27FC236}">
                  <a16:creationId xmlns:a16="http://schemas.microsoft.com/office/drawing/2014/main" id="{66FE8263-103D-4414-BF94-8B5937985823}"/>
                </a:ext>
              </a:extLst>
            </p:cNvPr>
            <p:cNvSpPr txBox="1">
              <a:spLocks noChangeArrowheads="1"/>
            </p:cNvSpPr>
            <p:nvPr/>
          </p:nvSpPr>
          <p:spPr bwMode="auto">
            <a:xfrm>
              <a:off x="105448450" y="107657955"/>
              <a:ext cx="4419600" cy="3689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To enable your child to fully enjoy their time with us we ask you to provide (all named): </a:t>
              </a:r>
            </a:p>
            <a:p>
              <a:pP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defTabSz="742950" eaLnBrk="0" fontAlgn="base" hangingPunct="0">
                <a:spcBef>
                  <a:spcPct val="0"/>
                </a:spcBef>
                <a:spcAft>
                  <a:spcPct val="0"/>
                </a:spcAft>
                <a:buSzPts val="1000"/>
                <a:buFont typeface="Symbol" panose="05050102010706020507" pitchFamily="18" charset="2"/>
                <a:buChar char="·"/>
              </a:pPr>
              <a:r>
                <a:rPr lang="en-GB" altLang="en-US" sz="1600" dirty="0">
                  <a:solidFill>
                    <a:srgbClr val="000000"/>
                  </a:solidFill>
                  <a:latin typeface="Arial" panose="020B0604020202020204" pitchFamily="34" charset="0"/>
                </a:rPr>
                <a:t>weather appropriate clothing</a:t>
              </a:r>
            </a:p>
            <a:p>
              <a:pPr defTabSz="742950" eaLnBrk="0" fontAlgn="base" hangingPunct="0">
                <a:spcBef>
                  <a:spcPct val="0"/>
                </a:spcBef>
                <a:spcAft>
                  <a:spcPct val="0"/>
                </a:spcAft>
                <a:buSzPts val="1000"/>
                <a:buFont typeface="Symbol" panose="05050102010706020507" pitchFamily="18" charset="2"/>
                <a:buChar char="·"/>
              </a:pPr>
              <a:r>
                <a:rPr lang="en-GB" altLang="en-US" sz="1600" dirty="0">
                  <a:solidFill>
                    <a:srgbClr val="000000"/>
                  </a:solidFill>
                  <a:latin typeface="Arial" panose="020B0604020202020204" pitchFamily="34" charset="0"/>
                </a:rPr>
                <a:t>indoor shoes or slippers</a:t>
              </a:r>
            </a:p>
            <a:p>
              <a:pPr defTabSz="742950" eaLnBrk="0" fontAlgn="base" hangingPunct="0">
                <a:spcBef>
                  <a:spcPct val="0"/>
                </a:spcBef>
                <a:spcAft>
                  <a:spcPct val="0"/>
                </a:spcAft>
                <a:buSzPts val="1000"/>
                <a:buFont typeface="Symbol" panose="05050102010706020507" pitchFamily="18" charset="2"/>
                <a:buChar char="·"/>
              </a:pPr>
              <a:r>
                <a:rPr lang="en-GB" altLang="en-US" sz="1600" dirty="0">
                  <a:solidFill>
                    <a:srgbClr val="000000"/>
                  </a:solidFill>
                  <a:latin typeface="Arial" panose="020B0604020202020204" pitchFamily="34" charset="0"/>
                </a:rPr>
                <a:t>spare clothing</a:t>
              </a:r>
            </a:p>
            <a:p>
              <a:pPr defTabSz="742950" eaLnBrk="0" fontAlgn="base" hangingPunct="0">
                <a:spcBef>
                  <a:spcPct val="0"/>
                </a:spcBef>
                <a:spcAft>
                  <a:spcPct val="0"/>
                </a:spcAft>
                <a:buSzPts val="1000"/>
                <a:buFont typeface="Symbol" panose="05050102010706020507" pitchFamily="18" charset="2"/>
                <a:buChar char="·"/>
              </a:pPr>
              <a:r>
                <a:rPr lang="en-GB" altLang="en-US" sz="1600" dirty="0">
                  <a:solidFill>
                    <a:srgbClr val="000000"/>
                  </a:solidFill>
                  <a:latin typeface="Arial" panose="020B0604020202020204" pitchFamily="34" charset="0"/>
                </a:rPr>
                <a:t>water bottle</a:t>
              </a:r>
            </a:p>
            <a:p>
              <a:pPr defTabSz="742950" eaLnBrk="0" fontAlgn="base" hangingPunct="0">
                <a:spcBef>
                  <a:spcPct val="0"/>
                </a:spcBef>
                <a:spcAft>
                  <a:spcPct val="0"/>
                </a:spcAft>
                <a:buSzPts val="1000"/>
                <a:buFont typeface="Symbol" panose="05050102010706020507" pitchFamily="18" charset="2"/>
                <a:buChar char="·"/>
              </a:pPr>
              <a:endParaRPr lang="en-GB" altLang="en-US" sz="16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600" b="1" dirty="0">
                  <a:solidFill>
                    <a:srgbClr val="000000"/>
                  </a:solidFill>
                  <a:latin typeface="Arial" panose="020B0604020202020204" pitchFamily="34" charset="0"/>
                </a:rPr>
                <a:t>Where Required</a:t>
              </a: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Nappies/wipes/nappy bags, cream etc…</a:t>
              </a:r>
              <a:br>
                <a:rPr lang="en-GB" altLang="en-US" sz="1600" dirty="0">
                  <a:solidFill>
                    <a:srgbClr val="000000"/>
                  </a:solidFill>
                  <a:latin typeface="Arial" panose="020B0604020202020204" pitchFamily="34" charset="0"/>
                </a:rPr>
              </a:br>
              <a:r>
                <a:rPr lang="en-GB" altLang="en-US" sz="1600" dirty="0">
                  <a:solidFill>
                    <a:srgbClr val="000000"/>
                  </a:solidFill>
                  <a:latin typeface="Arial" panose="020B0604020202020204" pitchFamily="34" charset="0"/>
                </a:rPr>
                <a:t>Packed lunch in named bag or box</a:t>
              </a:r>
            </a:p>
            <a:p>
              <a:pP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600" b="1" dirty="0">
                  <a:solidFill>
                    <a:srgbClr val="000000"/>
                  </a:solidFill>
                  <a:latin typeface="Arial" panose="020B0604020202020204" pitchFamily="34" charset="0"/>
                </a:rPr>
                <a:t>Also…</a:t>
              </a:r>
            </a:p>
            <a:p>
              <a:pPr defTabSz="742950" eaLnBrk="0" fontAlgn="base" hangingPunct="0">
                <a:spcBef>
                  <a:spcPct val="0"/>
                </a:spcBef>
                <a:spcAft>
                  <a:spcPct val="0"/>
                </a:spcAft>
              </a:pPr>
              <a:endParaRPr lang="en-GB" altLang="en-US" sz="16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Summer: Sun hat and also sun cream</a:t>
              </a:r>
              <a:br>
                <a:rPr lang="en-GB" altLang="en-US" sz="1600" dirty="0">
                  <a:solidFill>
                    <a:srgbClr val="000000"/>
                  </a:solidFill>
                  <a:latin typeface="Arial" panose="020B0604020202020204" pitchFamily="34" charset="0"/>
                </a:rPr>
              </a:br>
              <a:r>
                <a:rPr lang="en-GB" altLang="en-US" sz="1600" dirty="0">
                  <a:solidFill>
                    <a:srgbClr val="000000"/>
                  </a:solidFill>
                  <a:latin typeface="Arial" panose="020B0604020202020204" pitchFamily="34" charset="0"/>
                </a:rPr>
                <a:t>Winter: Coat, wellies and waterproofs</a:t>
              </a:r>
            </a:p>
            <a:p>
              <a:pP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defTabSz="742950" eaLnBrk="0" fontAlgn="base" hangingPunct="0">
                <a:spcBef>
                  <a:spcPct val="0"/>
                </a:spcBef>
                <a:spcAft>
                  <a:spcPts val="650"/>
                </a:spcAft>
              </a:pPr>
              <a:r>
                <a:rPr lang="en-GB" altLang="en-US" sz="1600" dirty="0">
                  <a:solidFill>
                    <a:srgbClr val="000000"/>
                  </a:solidFill>
                  <a:latin typeface="Arial" panose="020B0604020202020204" pitchFamily="34" charset="0"/>
                </a:rPr>
                <a:t>Please send your children in clothes that you don’t mind getting dirty as we encourage learning through messy play. </a:t>
              </a:r>
            </a:p>
            <a:p>
              <a:pPr defTabSz="742950" eaLnBrk="0" fontAlgn="base" hangingPunct="0">
                <a:spcBef>
                  <a:spcPct val="0"/>
                </a:spcBef>
                <a:spcAft>
                  <a:spcPts val="650"/>
                </a:spcAft>
              </a:pPr>
              <a:r>
                <a:rPr lang="en-GB" altLang="en-US" sz="1600" dirty="0">
                  <a:solidFill>
                    <a:srgbClr val="000000"/>
                  </a:solidFill>
                  <a:latin typeface="Arial" panose="020B0604020202020204" pitchFamily="34" charset="0"/>
                </a:rPr>
                <a:t>We do have a Pre-School uniform; blue polo shirt and blue fleece with our Playhouse logo. These are available to purchase from the Playhouse. You can order a sunhat direct from our suppliers, if you would like one!</a:t>
              </a:r>
            </a:p>
            <a:p>
              <a:pPr defTabSz="742950" eaLnBrk="0" fontAlgn="base" hangingPunct="0">
                <a:spcBef>
                  <a:spcPct val="0"/>
                </a:spcBef>
                <a:spcAft>
                  <a:spcPts val="65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ts val="650"/>
                </a:spcAft>
              </a:pPr>
              <a:endParaRPr lang="en-US" altLang="en-US" sz="2275" dirty="0">
                <a:latin typeface="Arial" panose="020B0604020202020204" pitchFamily="34" charset="0"/>
              </a:endParaRPr>
            </a:p>
          </p:txBody>
        </p:sp>
        <p:pic>
          <p:nvPicPr>
            <p:cNvPr id="10246" name="Picture 6" descr="photo_1733009080294213[1]">
              <a:extLst>
                <a:ext uri="{FF2B5EF4-FFF2-40B4-BE49-F238E27FC236}">
                  <a16:creationId xmlns:a16="http://schemas.microsoft.com/office/drawing/2014/main" id="{2FC89877-E36F-4087-8D14-C7F73CF1F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11794" y="112225142"/>
              <a:ext cx="1146456" cy="1454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10247" name="Picture 7" descr="photo_1733009050294216[1]">
              <a:extLst>
                <a:ext uri="{FF2B5EF4-FFF2-40B4-BE49-F238E27FC236}">
                  <a16:creationId xmlns:a16="http://schemas.microsoft.com/office/drawing/2014/main" id="{9C5796E9-2432-4655-9F03-7A7B16A24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30109" y="112225142"/>
              <a:ext cx="1146457" cy="1454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spTree>
    <p:extLst>
      <p:ext uri="{BB962C8B-B14F-4D97-AF65-F5344CB8AC3E}">
        <p14:creationId xmlns:p14="http://schemas.microsoft.com/office/powerpoint/2010/main" val="260943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0EB0F88-F475-4851-AD86-E082632C3DAD}"/>
              </a:ext>
            </a:extLst>
          </p:cNvPr>
          <p:cNvGrpSpPr>
            <a:grpSpLocks/>
          </p:cNvGrpSpPr>
          <p:nvPr/>
        </p:nvGrpSpPr>
        <p:grpSpPr bwMode="auto">
          <a:xfrm>
            <a:off x="524253" y="347514"/>
            <a:ext cx="5875321" cy="9162245"/>
            <a:chOff x="110424443" y="106608054"/>
            <a:chExt cx="4632477" cy="6649435"/>
          </a:xfrm>
        </p:grpSpPr>
        <p:sp>
          <p:nvSpPr>
            <p:cNvPr id="5" name="Text Box 3">
              <a:extLst>
                <a:ext uri="{FF2B5EF4-FFF2-40B4-BE49-F238E27FC236}">
                  <a16:creationId xmlns:a16="http://schemas.microsoft.com/office/drawing/2014/main" id="{5B682D7C-7E13-4AB6-994B-B601D4E44894}"/>
                </a:ext>
              </a:extLst>
            </p:cNvPr>
            <p:cNvSpPr txBox="1">
              <a:spLocks noChangeArrowheads="1"/>
            </p:cNvSpPr>
            <p:nvPr/>
          </p:nvSpPr>
          <p:spPr bwMode="auto">
            <a:xfrm>
              <a:off x="110484920" y="106639360"/>
              <a:ext cx="3180080" cy="436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Weekly Updates</a:t>
              </a:r>
              <a:endParaRPr lang="en-US" altLang="en-US" sz="2925" dirty="0">
                <a:latin typeface="Arial" panose="020B0604020202020204" pitchFamily="34" charset="0"/>
              </a:endParaRPr>
            </a:p>
          </p:txBody>
        </p:sp>
        <p:sp>
          <p:nvSpPr>
            <p:cNvPr id="6" name="Text Box 4">
              <a:extLst>
                <a:ext uri="{FF2B5EF4-FFF2-40B4-BE49-F238E27FC236}">
                  <a16:creationId xmlns:a16="http://schemas.microsoft.com/office/drawing/2014/main" id="{A4D5D25C-FAEB-402B-AF81-D60123005082}"/>
                </a:ext>
              </a:extLst>
            </p:cNvPr>
            <p:cNvSpPr txBox="1">
              <a:spLocks noChangeArrowheads="1"/>
            </p:cNvSpPr>
            <p:nvPr/>
          </p:nvSpPr>
          <p:spPr bwMode="auto">
            <a:xfrm>
              <a:off x="110474760" y="107066080"/>
              <a:ext cx="4582160" cy="1788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b="1" u="sng" dirty="0">
                  <a:solidFill>
                    <a:srgbClr val="000000"/>
                  </a:solidFill>
                  <a:latin typeface="Arial" panose="020B0604020202020204" pitchFamily="34" charset="0"/>
                </a:rPr>
                <a:t>Playhouse and OOSC</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issue a Weekly Update for both the Playhouse and the Out of School Club! Within the update we give you an overview of the week’s activities, details of planned activities for the following week, upcoming events and dates for your diary, and any other important news.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issue the updates to you via email on a Friday and they can also be found at our website: www.helpstonplayhouse.org.uk</a:t>
              </a:r>
            </a:p>
            <a:p>
              <a:pPr defTabSz="742950" eaLnBrk="0" fontAlgn="base" hangingPunct="0">
                <a:spcBef>
                  <a:spcPct val="0"/>
                </a:spcBef>
                <a:spcAft>
                  <a:spcPct val="0"/>
                </a:spcAft>
              </a:pPr>
              <a:endParaRPr lang="en-US" altLang="en-US" sz="1463" dirty="0">
                <a:latin typeface="Arial" panose="020B0604020202020204" pitchFamily="34" charset="0"/>
              </a:endParaRPr>
            </a:p>
          </p:txBody>
        </p:sp>
        <p:pic>
          <p:nvPicPr>
            <p:cNvPr id="11269" name="Picture 5" descr="weekly-news-round-up-6_13_2014-thumb2[1]">
              <a:extLst>
                <a:ext uri="{FF2B5EF4-FFF2-40B4-BE49-F238E27FC236}">
                  <a16:creationId xmlns:a16="http://schemas.microsoft.com/office/drawing/2014/main" id="{3CEE95A6-90BF-4812-A36A-1C49874A9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36120" y="106608054"/>
              <a:ext cx="970978" cy="58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7" name="Text Box 6">
              <a:extLst>
                <a:ext uri="{FF2B5EF4-FFF2-40B4-BE49-F238E27FC236}">
                  <a16:creationId xmlns:a16="http://schemas.microsoft.com/office/drawing/2014/main" id="{0552CEA6-B19F-4FB9-B3D3-9CD02EAEADD1}"/>
                </a:ext>
              </a:extLst>
            </p:cNvPr>
            <p:cNvSpPr txBox="1">
              <a:spLocks noChangeArrowheads="1"/>
            </p:cNvSpPr>
            <p:nvPr/>
          </p:nvSpPr>
          <p:spPr bwMode="auto">
            <a:xfrm>
              <a:off x="111784084" y="108671360"/>
              <a:ext cx="224536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Forest School</a:t>
              </a:r>
              <a:endParaRPr lang="en-US" altLang="en-US" sz="2925" dirty="0">
                <a:latin typeface="Arial" panose="020B0604020202020204" pitchFamily="34" charset="0"/>
              </a:endParaRPr>
            </a:p>
          </p:txBody>
        </p:sp>
        <p:sp>
          <p:nvSpPr>
            <p:cNvPr id="8" name="Text Box 7">
              <a:extLst>
                <a:ext uri="{FF2B5EF4-FFF2-40B4-BE49-F238E27FC236}">
                  <a16:creationId xmlns:a16="http://schemas.microsoft.com/office/drawing/2014/main" id="{87E37928-EF3C-45CA-B62E-6B890007FE22}"/>
                </a:ext>
              </a:extLst>
            </p:cNvPr>
            <p:cNvSpPr txBox="1">
              <a:spLocks noChangeArrowheads="1"/>
            </p:cNvSpPr>
            <p:nvPr/>
          </p:nvSpPr>
          <p:spPr bwMode="auto">
            <a:xfrm>
              <a:off x="110424443" y="109152849"/>
              <a:ext cx="4570777" cy="4104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We are lucky enough to be able to offer our own Forest School at Helpston Playhouse.</a:t>
              </a:r>
            </a:p>
            <a:p>
              <a:pPr defTabSz="742950" eaLnBrk="0" fontAlgn="base" hangingPunct="0">
                <a:spcBef>
                  <a:spcPct val="0"/>
                </a:spcBef>
                <a:spcAft>
                  <a:spcPct val="0"/>
                </a:spcAft>
              </a:pPr>
              <a:endParaRPr lang="en-GB" altLang="en-US" sz="1300" dirty="0">
                <a:solidFill>
                  <a:srgbClr val="676767"/>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Children are enabled to explore our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natural resources, learn how to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handle risks, and most importantly,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develop their problem-solving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initiative, all within our beautiful,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private woodland area. Through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exploration and investigation, they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discover wildlife, work out how best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to build a shelter, and even get to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grips with woodwork tools.</a:t>
              </a:r>
            </a:p>
            <a:p>
              <a:pPr defTabSz="742950" eaLnBrk="0" fontAlgn="base" hangingPunct="0">
                <a:spcBef>
                  <a:spcPct val="0"/>
                </a:spcBef>
                <a:spcAft>
                  <a:spcPct val="0"/>
                </a:spcAft>
              </a:pPr>
              <a:endParaRPr lang="en-GB" altLang="en-US" sz="1300" dirty="0">
                <a:solidFill>
                  <a:srgbClr val="676767"/>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Getting outside in all weathers has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proven physical and mental health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benefits, as well as helping teach our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children to be resilient – there is no such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thing as bad weather, only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inappropriate clothing! Forest School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sessions take place entirely outside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in the wood, whatever the weather. </a:t>
              </a: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We will provide a waterproof suit in very wet and cold weather, but it is still important that your child wears clothes that are waterproof and warm, and that are ok to get wet and muddy.</a:t>
              </a:r>
            </a:p>
            <a:p>
              <a:pPr defTabSz="742950" eaLnBrk="0" fontAlgn="base" hangingPunct="0">
                <a:spcBef>
                  <a:spcPct val="0"/>
                </a:spcBef>
                <a:spcAft>
                  <a:spcPct val="0"/>
                </a:spcAft>
              </a:pPr>
              <a:endParaRPr lang="en-GB" altLang="en-US" sz="1300" dirty="0">
                <a:solidFill>
                  <a:srgbClr val="676767"/>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The Accelerated Learning techniques intrinsic to Forest School enable children to explore and develop self-awareness, empathy and independence.</a:t>
              </a:r>
            </a:p>
            <a:p>
              <a:pPr defTabSz="742950" eaLnBrk="0" fontAlgn="base" hangingPunct="0">
                <a:spcBef>
                  <a:spcPct val="0"/>
                </a:spcBef>
                <a:spcAft>
                  <a:spcPct val="0"/>
                </a:spcAft>
              </a:pPr>
              <a:endParaRPr lang="en-GB" altLang="en-US" sz="1300" dirty="0">
                <a:solidFill>
                  <a:srgbClr val="676767"/>
                </a:solidFill>
                <a:latin typeface="Arial" panose="020B0604020202020204" pitchFamily="34" charset="0"/>
              </a:endParaRPr>
            </a:p>
            <a:p>
              <a:pPr defTabSz="742950" eaLnBrk="0" fontAlgn="base" hangingPunct="0">
                <a:spcBef>
                  <a:spcPct val="0"/>
                </a:spcBef>
                <a:spcAft>
                  <a:spcPct val="0"/>
                </a:spcAft>
              </a:pPr>
              <a:endParaRPr lang="en-US" altLang="en-US" sz="1463" dirty="0">
                <a:latin typeface="Arial" panose="020B0604020202020204" pitchFamily="34" charset="0"/>
              </a:endParaRPr>
            </a:p>
          </p:txBody>
        </p:sp>
        <p:pic>
          <p:nvPicPr>
            <p:cNvPr id="11273" name="Picture 9" descr="1f333[1]">
              <a:extLst>
                <a:ext uri="{FF2B5EF4-FFF2-40B4-BE49-F238E27FC236}">
                  <a16:creationId xmlns:a16="http://schemas.microsoft.com/office/drawing/2014/main" id="{AE2C9CE5-778D-446A-80C6-882104F99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3542" y="108622306"/>
              <a:ext cx="530542" cy="53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pic>
        <p:nvPicPr>
          <p:cNvPr id="3" name="Picture 2" descr="A group of children painting on a black tray&#10;&#10;Description automatically generated">
            <a:extLst>
              <a:ext uri="{FF2B5EF4-FFF2-40B4-BE49-F238E27FC236}">
                <a16:creationId xmlns:a16="http://schemas.microsoft.com/office/drawing/2014/main" id="{1EA88C7A-183A-C806-1E10-EE8E6ED6F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640" y="4413504"/>
            <a:ext cx="2737107" cy="3523487"/>
          </a:xfrm>
          <a:prstGeom prst="rect">
            <a:avLst/>
          </a:prstGeom>
        </p:spPr>
      </p:pic>
    </p:spTree>
    <p:extLst>
      <p:ext uri="{BB962C8B-B14F-4D97-AF65-F5344CB8AC3E}">
        <p14:creationId xmlns:p14="http://schemas.microsoft.com/office/powerpoint/2010/main" val="405073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E1CA2D2-6D2C-4D06-A3ED-65EC36FF4D9C}"/>
              </a:ext>
            </a:extLst>
          </p:cNvPr>
          <p:cNvGrpSpPr>
            <a:grpSpLocks/>
          </p:cNvGrpSpPr>
          <p:nvPr/>
        </p:nvGrpSpPr>
        <p:grpSpPr bwMode="auto">
          <a:xfrm>
            <a:off x="463291" y="199717"/>
            <a:ext cx="5931408" cy="9706283"/>
            <a:chOff x="105496422" y="106669840"/>
            <a:chExt cx="4550099" cy="7411807"/>
          </a:xfrm>
        </p:grpSpPr>
        <p:pic>
          <p:nvPicPr>
            <p:cNvPr id="12291" name="Picture 3">
              <a:extLst>
                <a:ext uri="{FF2B5EF4-FFF2-40B4-BE49-F238E27FC236}">
                  <a16:creationId xmlns:a16="http://schemas.microsoft.com/office/drawing/2014/main" id="{6BA81E89-7768-498B-83F6-75EB04E8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96422" y="106692566"/>
              <a:ext cx="1973518" cy="602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4">
              <a:extLst>
                <a:ext uri="{FF2B5EF4-FFF2-40B4-BE49-F238E27FC236}">
                  <a16:creationId xmlns:a16="http://schemas.microsoft.com/office/drawing/2014/main" id="{3D0008B7-8E87-4FF6-BC82-34FCF0ED99F4}"/>
                </a:ext>
              </a:extLst>
            </p:cNvPr>
            <p:cNvSpPr txBox="1">
              <a:spLocks noChangeArrowheads="1"/>
            </p:cNvSpPr>
            <p:nvPr/>
          </p:nvSpPr>
          <p:spPr bwMode="auto">
            <a:xfrm>
              <a:off x="107660440" y="106669840"/>
              <a:ext cx="216408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Safeguarding</a:t>
              </a:r>
              <a:endParaRPr lang="en-US" altLang="en-US" sz="2925" dirty="0">
                <a:latin typeface="Arial" panose="020B0604020202020204" pitchFamily="34" charset="0"/>
              </a:endParaRPr>
            </a:p>
          </p:txBody>
        </p:sp>
        <p:sp>
          <p:nvSpPr>
            <p:cNvPr id="6" name="Text Box 5">
              <a:extLst>
                <a:ext uri="{FF2B5EF4-FFF2-40B4-BE49-F238E27FC236}">
                  <a16:creationId xmlns:a16="http://schemas.microsoft.com/office/drawing/2014/main" id="{E641C1C0-0E89-4FA2-9C06-957DCAF88E01}"/>
                </a:ext>
              </a:extLst>
            </p:cNvPr>
            <p:cNvSpPr txBox="1">
              <a:spLocks noChangeArrowheads="1"/>
            </p:cNvSpPr>
            <p:nvPr/>
          </p:nvSpPr>
          <p:spPr bwMode="auto">
            <a:xfrm>
              <a:off x="105496422" y="107223647"/>
              <a:ext cx="4550099" cy="376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Safeguarding children</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Our setting has a duty under the law to help safeguard children against suspected or actual ‘significant harm’. Our employment practices ensure children against the likelihood of abuse in our setting and we have a procedure for managing complaints or allegations against a member of staff.</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Our way of working with children and their parents ensures that we are aware of any problems that may emerge and can offer support, including referral to appropriate agencies when necessary, to help families in difficulty.</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Entry to the Playhouse is safeguarded via our secure gate entry system. Each individual parent or carer must be visually verified by a member of our team before entry is permitted on to site.</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Special needs</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To make sure that our provision meets the needs of each individual child, we take account of any special needs a child may have. We work to the requirements of the Special Educational Needs and Disability Code of Practice: 0 to 25 years (2015).</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Our Special Educational Needs Co-ordinator is Rachel </a:t>
              </a:r>
              <a:r>
                <a:rPr lang="en-GB" altLang="en-US" sz="1300" dirty="0" err="1">
                  <a:solidFill>
                    <a:srgbClr val="000000"/>
                  </a:solidFill>
                  <a:latin typeface="Arial" panose="020B0604020202020204" pitchFamily="34" charset="0"/>
                </a:rPr>
                <a:t>Quann</a:t>
              </a:r>
              <a:r>
                <a:rPr lang="en-GB" altLang="en-US" sz="1300" dirty="0">
                  <a:solidFill>
                    <a:srgbClr val="000000"/>
                  </a:solidFill>
                  <a:latin typeface="Arial" panose="020B0604020202020204" pitchFamily="34" charset="0"/>
                </a:rPr>
                <a:t>.</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You can find our Whistleblowing policy on our website or in our Policies folder, in the Playhouse corridor.</a:t>
              </a:r>
              <a:r>
                <a:rPr lang="en-GB" altLang="en-US" sz="894" dirty="0">
                  <a:solidFill>
                    <a:srgbClr val="000000"/>
                  </a:solidFill>
                  <a:latin typeface="Arial" panose="020B0604020202020204" pitchFamily="34" charset="0"/>
                </a:rPr>
                <a:t> </a:t>
              </a:r>
              <a:endParaRPr lang="en-US" altLang="en-US" sz="1463" dirty="0">
                <a:latin typeface="Arial" panose="020B0604020202020204" pitchFamily="34" charset="0"/>
              </a:endParaRPr>
            </a:p>
          </p:txBody>
        </p:sp>
        <p:sp>
          <p:nvSpPr>
            <p:cNvPr id="7" name="Text Box 6">
              <a:extLst>
                <a:ext uri="{FF2B5EF4-FFF2-40B4-BE49-F238E27FC236}">
                  <a16:creationId xmlns:a16="http://schemas.microsoft.com/office/drawing/2014/main" id="{C4921664-896E-480A-99BB-4A661563FEAE}"/>
                </a:ext>
              </a:extLst>
            </p:cNvPr>
            <p:cNvSpPr txBox="1">
              <a:spLocks noChangeArrowheads="1"/>
            </p:cNvSpPr>
            <p:nvPr/>
          </p:nvSpPr>
          <p:spPr bwMode="auto">
            <a:xfrm>
              <a:off x="105496422" y="111092524"/>
              <a:ext cx="4550099" cy="2989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1950" b="1" u="sng" dirty="0">
                  <a:solidFill>
                    <a:srgbClr val="000000"/>
                  </a:solidFill>
                  <a:latin typeface="Arial" panose="020B0604020202020204" pitchFamily="34" charset="0"/>
                </a:rPr>
                <a:t>Policies</a:t>
              </a:r>
            </a:p>
            <a:p>
              <a:pPr algn="ctr" defTabSz="742950" eaLnBrk="0" fontAlgn="base" hangingPunct="0">
                <a:spcBef>
                  <a:spcPct val="0"/>
                </a:spcBef>
                <a:spcAft>
                  <a:spcPct val="0"/>
                </a:spcAft>
              </a:pPr>
              <a:endParaRPr lang="en-GB" altLang="en-US" sz="1950" b="1" u="sng"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Our staff can explain our policies and procedures to you. Copies are available in the Playhouse corridor and on our website. Our policies help us to make sure that the service provided by our setting is a high quality one, and that being a member of the setting is an enjoyable and beneficial experience for each child and his/her parents.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Our staff and parents work together to adopt the policies and they all have the opportunity to take part in the annual review, helping us to make sure the policies enable our setting to provide a quality service for its members and local community.</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Complaints: if you would like to make a complaint, please contact our manager at the Playhouse in the first instance, or the Chair of our Committee.</a:t>
              </a:r>
              <a:endParaRPr lang="en-US" altLang="en-US" sz="2275" dirty="0">
                <a:latin typeface="Arial" panose="020B0604020202020204" pitchFamily="34" charset="0"/>
              </a:endParaRPr>
            </a:p>
          </p:txBody>
        </p:sp>
      </p:grpSp>
    </p:spTree>
    <p:extLst>
      <p:ext uri="{BB962C8B-B14F-4D97-AF65-F5344CB8AC3E}">
        <p14:creationId xmlns:p14="http://schemas.microsoft.com/office/powerpoint/2010/main" val="3274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30D58A-6D17-491A-B040-B27E021EE70A}"/>
              </a:ext>
            </a:extLst>
          </p:cNvPr>
          <p:cNvGrpSpPr>
            <a:grpSpLocks/>
          </p:cNvGrpSpPr>
          <p:nvPr/>
        </p:nvGrpSpPr>
        <p:grpSpPr bwMode="auto">
          <a:xfrm>
            <a:off x="390149" y="262772"/>
            <a:ext cx="5601893" cy="9185345"/>
            <a:chOff x="110464600" y="106548820"/>
            <a:chExt cx="4338320" cy="7485171"/>
          </a:xfrm>
        </p:grpSpPr>
        <p:sp>
          <p:nvSpPr>
            <p:cNvPr id="9" name="Text Box 8">
              <a:extLst>
                <a:ext uri="{FF2B5EF4-FFF2-40B4-BE49-F238E27FC236}">
                  <a16:creationId xmlns:a16="http://schemas.microsoft.com/office/drawing/2014/main" id="{28531DA8-DB03-40AF-B4EF-302CFE601DC3}"/>
                </a:ext>
              </a:extLst>
            </p:cNvPr>
            <p:cNvSpPr txBox="1">
              <a:spLocks noChangeArrowheads="1"/>
            </p:cNvSpPr>
            <p:nvPr/>
          </p:nvSpPr>
          <p:spPr bwMode="auto">
            <a:xfrm>
              <a:off x="110464600" y="106548820"/>
              <a:ext cx="4338320" cy="263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Fees</a:t>
              </a:r>
            </a:p>
            <a:p>
              <a:pPr defTabSz="742950" eaLnBrk="0" fontAlgn="base" hangingPunct="0">
                <a:spcBef>
                  <a:spcPct val="0"/>
                </a:spcBef>
                <a:spcAft>
                  <a:spcPct val="0"/>
                </a:spcAft>
              </a:pPr>
              <a:endParaRPr lang="en-US" altLang="en-US" sz="1463" dirty="0">
                <a:latin typeface="Arial" panose="020B0604020202020204" pitchFamily="34" charset="0"/>
              </a:endParaRPr>
            </a:p>
          </p:txBody>
        </p:sp>
        <p:sp>
          <p:nvSpPr>
            <p:cNvPr id="10" name="Text Box 9">
              <a:extLst>
                <a:ext uri="{FF2B5EF4-FFF2-40B4-BE49-F238E27FC236}">
                  <a16:creationId xmlns:a16="http://schemas.microsoft.com/office/drawing/2014/main" id="{3A74CFB8-9406-4F7A-81E5-7C4770C00699}"/>
                </a:ext>
              </a:extLst>
            </p:cNvPr>
            <p:cNvSpPr txBox="1">
              <a:spLocks noChangeArrowheads="1"/>
            </p:cNvSpPr>
            <p:nvPr/>
          </p:nvSpPr>
          <p:spPr bwMode="auto">
            <a:xfrm>
              <a:off x="110464600" y="106930789"/>
              <a:ext cx="4338320" cy="7103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Pre-School  £4.98 per hour </a:t>
              </a:r>
              <a:br>
                <a:rPr lang="en-GB" altLang="en-US" sz="1300" b="1" dirty="0">
                  <a:solidFill>
                    <a:srgbClr val="000000"/>
                  </a:solidFill>
                  <a:latin typeface="Arial" panose="020B0604020202020204" pitchFamily="34" charset="0"/>
                </a:rPr>
              </a:br>
              <a:br>
                <a:rPr lang="en-GB" altLang="en-US" sz="1300" b="1" dirty="0">
                  <a:solidFill>
                    <a:srgbClr val="000000"/>
                  </a:solidFill>
                  <a:latin typeface="Arial" panose="020B0604020202020204" pitchFamily="34" charset="0"/>
                </a:rPr>
              </a:br>
              <a:r>
                <a:rPr lang="en-GB" altLang="en-US" sz="1300" b="1" dirty="0">
                  <a:solidFill>
                    <a:srgbClr val="000000"/>
                  </a:solidFill>
                  <a:latin typeface="Arial" panose="020B0604020202020204" pitchFamily="34" charset="0"/>
                </a:rPr>
                <a:t>Early Bird £2.00 per session</a:t>
              </a:r>
              <a:br>
                <a:rPr lang="en-GB" altLang="en-US" sz="1300" b="1" dirty="0">
                  <a:solidFill>
                    <a:srgbClr val="000000"/>
                  </a:solidFill>
                  <a:latin typeface="Arial" panose="020B0604020202020204" pitchFamily="34" charset="0"/>
                </a:rPr>
              </a:br>
              <a:r>
                <a:rPr lang="en-GB" altLang="en-US" sz="1300" b="1" dirty="0">
                  <a:solidFill>
                    <a:srgbClr val="000000"/>
                  </a:solidFill>
                  <a:latin typeface="Arial" panose="020B0604020202020204" pitchFamily="34" charset="0"/>
                </a:rPr>
                <a:t>Breakfast Club £4.00 per session</a:t>
              </a:r>
              <a:br>
                <a:rPr lang="en-GB" altLang="en-US" sz="1300" b="1" dirty="0">
                  <a:solidFill>
                    <a:srgbClr val="000000"/>
                  </a:solidFill>
                  <a:latin typeface="Arial" panose="020B0604020202020204" pitchFamily="34" charset="0"/>
                </a:rPr>
              </a:br>
              <a:br>
                <a:rPr lang="en-GB" altLang="en-US" sz="1300" b="1" dirty="0">
                  <a:solidFill>
                    <a:srgbClr val="000000"/>
                  </a:solidFill>
                  <a:latin typeface="Arial" panose="020B0604020202020204" pitchFamily="34" charset="0"/>
                </a:rPr>
              </a:br>
              <a:r>
                <a:rPr lang="en-GB" altLang="en-US" sz="1300" b="1" dirty="0">
                  <a:solidFill>
                    <a:srgbClr val="000000"/>
                  </a:solidFill>
                  <a:latin typeface="Arial" panose="020B0604020202020204" pitchFamily="34" charset="0"/>
                </a:rPr>
                <a:t>Out of School Club  £4.00 per hour</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Late Collection Fees</a:t>
              </a:r>
              <a:r>
                <a:rPr lang="en-GB" altLang="en-US" sz="1300" dirty="0">
                  <a:solidFill>
                    <a:srgbClr val="000000"/>
                  </a:solidFill>
                  <a:latin typeface="Arial" panose="020B0604020202020204" pitchFamily="34" charset="0"/>
                </a:rPr>
                <a:t>: </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A Late Collection Fee will apply at the </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Manager’s discretion when the booked </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session has ended:</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US" altLang="en-US" sz="1300" dirty="0">
                  <a:latin typeface="Arial" panose="020B0604020202020204" pitchFamily="34" charset="0"/>
                </a:rPr>
                <a:t>1. </a:t>
              </a:r>
              <a:r>
                <a:rPr lang="en-GB" altLang="en-US" sz="1300" dirty="0">
                  <a:solidFill>
                    <a:srgbClr val="000000"/>
                  </a:solidFill>
                  <a:latin typeface="Arial" panose="020B0604020202020204" pitchFamily="34" charset="0"/>
                </a:rPr>
                <a:t>Booked session has ended and late </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collection is </a:t>
              </a:r>
              <a:r>
                <a:rPr lang="en-GB" altLang="en-US" sz="1300" b="1" dirty="0">
                  <a:solidFill>
                    <a:srgbClr val="000000"/>
                  </a:solidFill>
                  <a:latin typeface="Arial" panose="020B0604020202020204" pitchFamily="34" charset="0"/>
                </a:rPr>
                <a:t>before 5.30pm - </a:t>
              </a:r>
              <a:r>
                <a:rPr lang="en-GB" altLang="en-US" sz="1300" dirty="0">
                  <a:solidFill>
                    <a:srgbClr val="000000"/>
                  </a:solidFill>
                  <a:latin typeface="Arial" panose="020B0604020202020204" pitchFamily="34" charset="0"/>
                </a:rPr>
                <a:t>a fee equivalent to the cost of the next session will be charged.</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2. Booked session has ended and late collection is </a:t>
              </a:r>
              <a:r>
                <a:rPr lang="en-GB" altLang="en-US" sz="1300" b="1" dirty="0">
                  <a:solidFill>
                    <a:srgbClr val="000000"/>
                  </a:solidFill>
                  <a:latin typeface="Arial" panose="020B0604020202020204" pitchFamily="34" charset="0"/>
                </a:rPr>
                <a:t>after 5.30pm </a:t>
              </a:r>
              <a:r>
                <a:rPr lang="en-GB" altLang="en-US" sz="1300" dirty="0">
                  <a:solidFill>
                    <a:srgbClr val="000000"/>
                  </a:solidFill>
                  <a:latin typeface="Arial" panose="020B0604020202020204" pitchFamily="34" charset="0"/>
                </a:rPr>
                <a:t>– we reserve the right to charge a late collection fee of £20.00 for the first 15 minutes and £10.00 every 5 minutes thereafter.</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Late Payment Fee:</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A Late Payment Fee of £20 will apply when the invoice is 14 days overdue.</a:t>
              </a:r>
              <a:br>
                <a:rPr lang="en-GB" altLang="en-US" sz="1300" dirty="0">
                  <a:solidFill>
                    <a:srgbClr val="000000"/>
                  </a:solidFill>
                  <a:latin typeface="Arial" panose="020B0604020202020204" pitchFamily="34" charset="0"/>
                </a:rPr>
              </a:br>
              <a:r>
                <a:rPr lang="en-GB" altLang="en-US" sz="1300" dirty="0">
                  <a:solidFill>
                    <a:srgbClr val="000000"/>
                  </a:solidFill>
                  <a:latin typeface="Arial" panose="020B0604020202020204" pitchFamily="34" charset="0"/>
                </a:rPr>
                <a:t> </a:t>
              </a:r>
              <a:br>
                <a:rPr lang="en-GB" altLang="en-US" sz="1300" dirty="0">
                  <a:solidFill>
                    <a:srgbClr val="000000"/>
                  </a:solidFill>
                  <a:latin typeface="Arial" panose="020B0604020202020204" pitchFamily="34" charset="0"/>
                </a:rPr>
              </a:br>
              <a:r>
                <a:rPr lang="en-GB" altLang="en-US" sz="1300" dirty="0">
                  <a:solidFill>
                    <a:srgbClr val="000000"/>
                  </a:solidFill>
                  <a:latin typeface="Arial" panose="020B0604020202020204" pitchFamily="34" charset="0"/>
                </a:rPr>
                <a:t>If you are experiencing financial difficulties or your invoice payment may arrive late, please don’t hesitate to contact us.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Fees are invoiced monthly or half termly, and payment can be made by:</a:t>
              </a: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BACS: 	</a:t>
              </a:r>
              <a:r>
                <a:rPr lang="en-GB" altLang="en-US" sz="1300" dirty="0">
                  <a:solidFill>
                    <a:srgbClr val="000000"/>
                  </a:solidFill>
                  <a:latin typeface="Arial" panose="020B0604020202020204" pitchFamily="34" charset="0"/>
                </a:rPr>
                <a:t>Send to Barclays</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	Sort code: 20 67 40</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	Account number: 53527972</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Childcare Vouchers </a:t>
              </a:r>
              <a:r>
                <a:rPr lang="en-GB" altLang="en-US" sz="1300" dirty="0">
                  <a:solidFill>
                    <a:srgbClr val="000000"/>
                  </a:solidFill>
                  <a:latin typeface="Arial" panose="020B0604020202020204" pitchFamily="34" charset="0"/>
                </a:rPr>
                <a:t>- contact our financial administrator for details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Early Year’s government funding </a:t>
              </a:r>
              <a:r>
                <a:rPr lang="en-GB" altLang="en-US" sz="1300" dirty="0">
                  <a:solidFill>
                    <a:srgbClr val="000000"/>
                  </a:solidFill>
                  <a:latin typeface="Arial" panose="020B0604020202020204" pitchFamily="34" charset="0"/>
                </a:rPr>
                <a:t>is available for all 3-year-olds the term after their 3rd birthday. For funding information, ask our financial administrator.</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Any </a:t>
              </a:r>
              <a:r>
                <a:rPr lang="en-GB" altLang="en-US" sz="1300" b="1" dirty="0">
                  <a:solidFill>
                    <a:srgbClr val="000000"/>
                  </a:solidFill>
                  <a:latin typeface="Arial" panose="020B0604020202020204" pitchFamily="34" charset="0"/>
                </a:rPr>
                <a:t>amendments </a:t>
              </a:r>
              <a:r>
                <a:rPr lang="en-GB" altLang="en-US" sz="1300" dirty="0">
                  <a:solidFill>
                    <a:srgbClr val="000000"/>
                  </a:solidFill>
                  <a:latin typeface="Arial" panose="020B0604020202020204" pitchFamily="34" charset="0"/>
                </a:rPr>
                <a:t>to attendance for pre-School and Out of School Club must be given in writing with four weeks’ notice.</a:t>
              </a:r>
              <a:br>
                <a:rPr lang="en-GB" altLang="en-US" sz="1300" dirty="0">
                  <a:solidFill>
                    <a:srgbClr val="000000"/>
                  </a:solidFill>
                  <a:latin typeface="Arial" panose="020B0604020202020204" pitchFamily="34" charset="0"/>
                </a:rPr>
              </a:b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Please contact the Playhouse if your child is unable to attend a session.</a:t>
              </a:r>
              <a:endParaRPr lang="en-US" altLang="en-US" sz="1300" dirty="0">
                <a:latin typeface="Arial" panose="020B0604020202020204" pitchFamily="34" charset="0"/>
              </a:endParaRPr>
            </a:p>
          </p:txBody>
        </p:sp>
      </p:grpSp>
      <p:pic>
        <p:nvPicPr>
          <p:cNvPr id="3" name="Picture 2" descr="A child in a blue striped shirt&#10;&#10;Description automatically generated">
            <a:extLst>
              <a:ext uri="{FF2B5EF4-FFF2-40B4-BE49-F238E27FC236}">
                <a16:creationId xmlns:a16="http://schemas.microsoft.com/office/drawing/2014/main" id="{AC5C4A0C-17BF-F693-4F49-11C45C723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15738" y="766574"/>
            <a:ext cx="2837688" cy="2066539"/>
          </a:xfrm>
          <a:prstGeom prst="rect">
            <a:avLst/>
          </a:prstGeom>
        </p:spPr>
      </p:pic>
    </p:spTree>
    <p:extLst>
      <p:ext uri="{BB962C8B-B14F-4D97-AF65-F5344CB8AC3E}">
        <p14:creationId xmlns:p14="http://schemas.microsoft.com/office/powerpoint/2010/main" val="248263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033DD83-A01F-4A98-9164-CCCDA5216DAC}"/>
              </a:ext>
            </a:extLst>
          </p:cNvPr>
          <p:cNvGrpSpPr>
            <a:grpSpLocks/>
          </p:cNvGrpSpPr>
          <p:nvPr/>
        </p:nvGrpSpPr>
        <p:grpSpPr bwMode="auto">
          <a:xfrm>
            <a:off x="573024" y="357431"/>
            <a:ext cx="5925312" cy="9169099"/>
            <a:chOff x="105479912" y="106558546"/>
            <a:chExt cx="4415728" cy="7055654"/>
          </a:xfrm>
        </p:grpSpPr>
        <p:pic>
          <p:nvPicPr>
            <p:cNvPr id="14339" name="Picture 3">
              <a:extLst>
                <a:ext uri="{FF2B5EF4-FFF2-40B4-BE49-F238E27FC236}">
                  <a16:creationId xmlns:a16="http://schemas.microsoft.com/office/drawing/2014/main" id="{431154AC-FB9C-4CE0-ACD8-D4C8F4343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9912" y="106558546"/>
              <a:ext cx="2421048" cy="738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4">
              <a:extLst>
                <a:ext uri="{FF2B5EF4-FFF2-40B4-BE49-F238E27FC236}">
                  <a16:creationId xmlns:a16="http://schemas.microsoft.com/office/drawing/2014/main" id="{A9D8D7FC-F5D1-4F17-AA45-59F00C87D014}"/>
                </a:ext>
              </a:extLst>
            </p:cNvPr>
            <p:cNvSpPr txBox="1">
              <a:spLocks noChangeArrowheads="1"/>
            </p:cNvSpPr>
            <p:nvPr/>
          </p:nvSpPr>
          <p:spPr bwMode="auto">
            <a:xfrm>
              <a:off x="107823000" y="106680000"/>
              <a:ext cx="1981200" cy="617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Data Protection</a:t>
              </a:r>
              <a:endParaRPr lang="en-US" altLang="en-US" sz="2925" dirty="0">
                <a:latin typeface="Arial" panose="020B0604020202020204" pitchFamily="34" charset="0"/>
              </a:endParaRPr>
            </a:p>
          </p:txBody>
        </p:sp>
        <p:sp>
          <p:nvSpPr>
            <p:cNvPr id="6" name="Text Box 5">
              <a:extLst>
                <a:ext uri="{FF2B5EF4-FFF2-40B4-BE49-F238E27FC236}">
                  <a16:creationId xmlns:a16="http://schemas.microsoft.com/office/drawing/2014/main" id="{7714E544-285B-4A0D-9DD9-61AB0F3150F9}"/>
                </a:ext>
              </a:extLst>
            </p:cNvPr>
            <p:cNvSpPr txBox="1">
              <a:spLocks noChangeArrowheads="1"/>
            </p:cNvSpPr>
            <p:nvPr/>
          </p:nvSpPr>
          <p:spPr bwMode="auto">
            <a:xfrm>
              <a:off x="105479912" y="107675680"/>
              <a:ext cx="4415728" cy="593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000" b="1" dirty="0">
                  <a:solidFill>
                    <a:srgbClr val="000000"/>
                  </a:solidFill>
                  <a:latin typeface="Arial" panose="020B0604020202020204" pitchFamily="34" charset="0"/>
                </a:rPr>
                <a:t>Information we hold about you and your child</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We have procedures in place for the recording and sharing of information about you and your child that is compliant with the principles of the General Data Protection Regulations (2018) as follows:</a:t>
              </a:r>
            </a:p>
            <a:p>
              <a:pP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The data we collect is:</a:t>
              </a:r>
            </a:p>
            <a:p>
              <a:pP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Processed fairly, lawfully and in a transparent manner in relation to the data subject [you and your family].</a:t>
              </a: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Collected for specified, explicit and legitimate purposes and not further processed for other purposes incompatible with those purposes.</a:t>
              </a: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Adequate, relevant and limited to what is necessary in relation to the purposes for which data is processed.</a:t>
              </a: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Accurate, and, where necessary, kept up to date.</a:t>
              </a: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Kept in a form that permits identification of data subjects [you and your family] for no longer than is necessary for the purposes for which the personal data is processed.</a:t>
              </a:r>
            </a:p>
            <a:p>
              <a:pPr marL="232172" indent="-232172" defTabSz="742950" eaLnBrk="0" fontAlgn="base" hangingPunct="0">
                <a:spcBef>
                  <a:spcPct val="0"/>
                </a:spcBef>
                <a:spcAft>
                  <a:spcPct val="0"/>
                </a:spcAft>
                <a:buFont typeface="Arial" panose="020B0604020202020204" pitchFamily="34" charset="0"/>
                <a:buChar char="•"/>
              </a:pPr>
              <a:r>
                <a:rPr lang="en-GB" altLang="en-US" sz="1600" dirty="0">
                  <a:solidFill>
                    <a:srgbClr val="000000"/>
                  </a:solidFill>
                  <a:latin typeface="Arial" panose="020B0604020202020204" pitchFamily="34" charset="0"/>
                </a:rPr>
                <a:t>Processed in a way that ensures appropriate security of the personal data including protection against unauthorised of unlawful processing and against accidental loss, destruction or damage, using appropriate technical or organisational measures.</a:t>
              </a: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		</a:t>
              </a:r>
            </a:p>
            <a:p>
              <a:pPr defTabSz="742950" eaLnBrk="0" fontAlgn="base" hangingPunct="0">
                <a:spcBef>
                  <a:spcPct val="0"/>
                </a:spcBef>
                <a:spcAft>
                  <a:spcPct val="0"/>
                </a:spcAft>
              </a:pPr>
              <a:r>
                <a:rPr lang="en-GB" altLang="en-US" sz="1600" dirty="0">
                  <a:solidFill>
                    <a:srgbClr val="000000"/>
                  </a:solidFill>
                  <a:latin typeface="Arial" panose="020B0604020202020204" pitchFamily="34" charset="0"/>
                </a:rPr>
                <a:t>		When you register your child with us we will 		provide you with a privacy notice that gives you 		further details of how we fulfil our obligations to 		your data.</a:t>
              </a:r>
              <a:endParaRPr lang="en-US" altLang="en-US" sz="1600" dirty="0">
                <a:latin typeface="Arial" panose="020B0604020202020204" pitchFamily="34" charset="0"/>
              </a:endParaRPr>
            </a:p>
          </p:txBody>
        </p:sp>
      </p:grpSp>
      <p:pic>
        <p:nvPicPr>
          <p:cNvPr id="14342" name="Picture 6" descr="padlock-icon-locked-vector-20770328[1]">
            <a:extLst>
              <a:ext uri="{FF2B5EF4-FFF2-40B4-BE49-F238E27FC236}">
                <a16:creationId xmlns:a16="http://schemas.microsoft.com/office/drawing/2014/main" id="{88C7783E-659D-4B8A-B249-7F3A1D491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17" t="14548" r="23793" b="21199"/>
          <a:stretch>
            <a:fillRect/>
          </a:stretch>
        </p:blipFill>
        <p:spPr bwMode="auto">
          <a:xfrm>
            <a:off x="1009325" y="8096810"/>
            <a:ext cx="868243" cy="1153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Tree>
    <p:extLst>
      <p:ext uri="{BB962C8B-B14F-4D97-AF65-F5344CB8AC3E}">
        <p14:creationId xmlns:p14="http://schemas.microsoft.com/office/powerpoint/2010/main" val="2452617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B263A8A-0BA5-4732-9D2F-23C4DE396841}"/>
              </a:ext>
            </a:extLst>
          </p:cNvPr>
          <p:cNvGrpSpPr>
            <a:grpSpLocks/>
          </p:cNvGrpSpPr>
          <p:nvPr/>
        </p:nvGrpSpPr>
        <p:grpSpPr bwMode="auto">
          <a:xfrm>
            <a:off x="548640" y="415288"/>
            <a:ext cx="5888736" cy="9075424"/>
            <a:chOff x="110586521" y="106669840"/>
            <a:chExt cx="4381181" cy="6944360"/>
          </a:xfrm>
        </p:grpSpPr>
        <p:sp>
          <p:nvSpPr>
            <p:cNvPr id="5" name="Text Box 3">
              <a:extLst>
                <a:ext uri="{FF2B5EF4-FFF2-40B4-BE49-F238E27FC236}">
                  <a16:creationId xmlns:a16="http://schemas.microsoft.com/office/drawing/2014/main" id="{3F17A994-91E0-4ED1-B792-686C63D3C920}"/>
                </a:ext>
              </a:extLst>
            </p:cNvPr>
            <p:cNvSpPr txBox="1">
              <a:spLocks noChangeArrowheads="1"/>
            </p:cNvSpPr>
            <p:nvPr/>
          </p:nvSpPr>
          <p:spPr bwMode="auto">
            <a:xfrm>
              <a:off x="110627160" y="106669840"/>
              <a:ext cx="2885440"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Parking</a:t>
              </a:r>
              <a:endParaRPr lang="en-US" altLang="en-US" sz="2925" dirty="0">
                <a:latin typeface="Arial" panose="020B0604020202020204" pitchFamily="34" charset="0"/>
              </a:endParaRPr>
            </a:p>
          </p:txBody>
        </p:sp>
        <p:sp>
          <p:nvSpPr>
            <p:cNvPr id="6" name="Text Box 4">
              <a:extLst>
                <a:ext uri="{FF2B5EF4-FFF2-40B4-BE49-F238E27FC236}">
                  <a16:creationId xmlns:a16="http://schemas.microsoft.com/office/drawing/2014/main" id="{7903A7D4-2C7A-4301-BB2D-80E00511198B}"/>
                </a:ext>
              </a:extLst>
            </p:cNvPr>
            <p:cNvSpPr txBox="1">
              <a:spLocks noChangeArrowheads="1"/>
            </p:cNvSpPr>
            <p:nvPr/>
          </p:nvSpPr>
          <p:spPr bwMode="auto">
            <a:xfrm>
              <a:off x="110586521" y="107096560"/>
              <a:ext cx="2926080" cy="2763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Playhouse is situated within the grounds of John Clare Primary School, however, the car park is not for general use by parents/carers of either the school or the Playhouse.</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car park is only to be used by staff and Disabled Badge holders.</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We are not permitted to use the car park for dropping off or collecting children from the Playhouse. These restrictions are in place to ensure the safety of the children coming in and out of the school, and to ensure wherever possible, staff can park within the school grounds and not impact on the surrounding residents by parking all day outside local homes.</a:t>
              </a:r>
              <a:endParaRPr lang="en-US" altLang="en-US" sz="1400" dirty="0">
                <a:latin typeface="Arial" panose="020B0604020202020204" pitchFamily="34" charset="0"/>
              </a:endParaRPr>
            </a:p>
          </p:txBody>
        </p:sp>
        <p:sp>
          <p:nvSpPr>
            <p:cNvPr id="7" name="Text Box 6">
              <a:extLst>
                <a:ext uri="{FF2B5EF4-FFF2-40B4-BE49-F238E27FC236}">
                  <a16:creationId xmlns:a16="http://schemas.microsoft.com/office/drawing/2014/main" id="{87EE0717-279C-499C-A733-829CD0AB9A0A}"/>
                </a:ext>
              </a:extLst>
            </p:cNvPr>
            <p:cNvSpPr txBox="1">
              <a:spLocks noChangeArrowheads="1"/>
            </p:cNvSpPr>
            <p:nvPr/>
          </p:nvSpPr>
          <p:spPr bwMode="auto">
            <a:xfrm>
              <a:off x="110617000" y="110083600"/>
              <a:ext cx="4350702" cy="3530600"/>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u="sng" dirty="0">
                  <a:solidFill>
                    <a:srgbClr val="000000"/>
                  </a:solidFill>
                  <a:latin typeface="Arial" panose="020B0604020202020204" pitchFamily="34" charset="0"/>
                </a:rPr>
                <a:t>Useful Contacts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Helpston Playhouse</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John Clare Primary School</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West Street</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Helpston</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PE6 7DU</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Tel: 01733 253243</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playhouse@helpstonplayhouse.com</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http://helpstonplayhouse.org.uk/</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www.johnclareschool.org </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www.peterborough.gov.uk</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www.gov.uk/early-years-foundation-stage</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www.ofsted.gov.uk</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Www.pre-school.org.uk</a:t>
              </a:r>
            </a:p>
            <a:p>
              <a:pPr defTabSz="742950" eaLnBrk="0" fontAlgn="base" hangingPunct="0">
                <a:spcBef>
                  <a:spcPct val="0"/>
                </a:spcBef>
                <a:spcAft>
                  <a:spcPct val="0"/>
                </a:spcAft>
              </a:pPr>
              <a:endParaRPr lang="en-US" altLang="en-US" sz="1463" dirty="0">
                <a:latin typeface="Arial" panose="020B0604020202020204" pitchFamily="34" charset="0"/>
              </a:endParaRPr>
            </a:p>
          </p:txBody>
        </p:sp>
        <p:pic>
          <p:nvPicPr>
            <p:cNvPr id="15367" name="Picture 7" descr="Find-Us-Facebook[1]">
              <a:extLst>
                <a:ext uri="{FF2B5EF4-FFF2-40B4-BE49-F238E27FC236}">
                  <a16:creationId xmlns:a16="http://schemas.microsoft.com/office/drawing/2014/main" id="{EFF9B35D-D4AC-4025-BD3C-6AF4651C6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5643" y="110637702"/>
              <a:ext cx="1697126" cy="407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pic>
        <p:nvPicPr>
          <p:cNvPr id="3" name="Picture 2" descr="A child mixing dough in a bowl&#10;&#10;Description automatically generated">
            <a:extLst>
              <a:ext uri="{FF2B5EF4-FFF2-40B4-BE49-F238E27FC236}">
                <a16:creationId xmlns:a16="http://schemas.microsoft.com/office/drawing/2014/main" id="{419C15F1-CC5E-937E-66E7-A93C67D33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71465" y="1354687"/>
            <a:ext cx="3611581" cy="1664208"/>
          </a:xfrm>
          <a:prstGeom prst="rect">
            <a:avLst/>
          </a:prstGeom>
        </p:spPr>
      </p:pic>
    </p:spTree>
    <p:extLst>
      <p:ext uri="{BB962C8B-B14F-4D97-AF65-F5344CB8AC3E}">
        <p14:creationId xmlns:p14="http://schemas.microsoft.com/office/powerpoint/2010/main" val="49725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56C0887-404F-4B8E-ACAD-2E3B16936CCC}"/>
              </a:ext>
            </a:extLst>
          </p:cNvPr>
          <p:cNvGrpSpPr>
            <a:grpSpLocks/>
          </p:cNvGrpSpPr>
          <p:nvPr/>
        </p:nvGrpSpPr>
        <p:grpSpPr bwMode="auto">
          <a:xfrm>
            <a:off x="573024" y="194305"/>
            <a:ext cx="5998463" cy="8874254"/>
            <a:chOff x="105445560" y="106720640"/>
            <a:chExt cx="4511040" cy="6593840"/>
          </a:xfrm>
        </p:grpSpPr>
        <p:pic>
          <p:nvPicPr>
            <p:cNvPr id="16387" name="Picture 3">
              <a:extLst>
                <a:ext uri="{FF2B5EF4-FFF2-40B4-BE49-F238E27FC236}">
                  <a16:creationId xmlns:a16="http://schemas.microsoft.com/office/drawing/2014/main" id="{3C0352B0-61F0-49B4-BF82-3104483E1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8642" y="106756200"/>
              <a:ext cx="2190906" cy="668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4">
              <a:extLst>
                <a:ext uri="{FF2B5EF4-FFF2-40B4-BE49-F238E27FC236}">
                  <a16:creationId xmlns:a16="http://schemas.microsoft.com/office/drawing/2014/main" id="{C8A6FF59-2217-48E3-82D2-7355258BA85E}"/>
                </a:ext>
              </a:extLst>
            </p:cNvPr>
            <p:cNvSpPr txBox="1">
              <a:spLocks noChangeArrowheads="1"/>
            </p:cNvSpPr>
            <p:nvPr/>
          </p:nvSpPr>
          <p:spPr bwMode="auto">
            <a:xfrm>
              <a:off x="107619800" y="106720640"/>
              <a:ext cx="2255520" cy="741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Our Committee</a:t>
              </a:r>
              <a:endParaRPr lang="en-US" altLang="en-US" sz="2600" dirty="0">
                <a:latin typeface="Arial" panose="020B0604020202020204" pitchFamily="34" charset="0"/>
              </a:endParaRPr>
            </a:p>
          </p:txBody>
        </p:sp>
        <p:sp>
          <p:nvSpPr>
            <p:cNvPr id="6" name="Text Box 5">
              <a:extLst>
                <a:ext uri="{FF2B5EF4-FFF2-40B4-BE49-F238E27FC236}">
                  <a16:creationId xmlns:a16="http://schemas.microsoft.com/office/drawing/2014/main" id="{16C0E943-8919-40B2-8673-00EF23DE68F5}"/>
                </a:ext>
              </a:extLst>
            </p:cNvPr>
            <p:cNvSpPr txBox="1">
              <a:spLocks noChangeArrowheads="1"/>
            </p:cNvSpPr>
            <p:nvPr/>
          </p:nvSpPr>
          <p:spPr bwMode="auto">
            <a:xfrm>
              <a:off x="105445560" y="107381040"/>
              <a:ext cx="4511040" cy="593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Helpston Playhouse is a charity run business and is managed by a voluntary led committee.</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Families associated with the Pre-School and Out of School Club can volunteer to help manage the Playhouse. The committee is vital in the active running of the setting. Legally we require a chairperson, a secretary, and a treasurer. Without these three roles the setting cannot trade.</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Every year at the end of September the Playhouse hold their AGM. The Chair reports an overview of all the developments that have arisen at the setting and at the end of this meeting the committee is appointed for the forthcoming year. We are always looking for new members to join the committee to help out in any way they feel they can. It’s not only parents who can join, but grandparents too. All family members are able to be part of the running of the Playhouse.</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Within the committee there are additional roles aside from the Chair, Treasurer and the Vice Chair. We also have:</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b="1" dirty="0">
                  <a:solidFill>
                    <a:srgbClr val="000000"/>
                  </a:solidFill>
                  <a:latin typeface="Arial" panose="020B0604020202020204" pitchFamily="34" charset="0"/>
                </a:rPr>
                <a:t>Head of Fundraising</a:t>
              </a:r>
              <a:r>
                <a:rPr lang="en-GB" altLang="en-US" sz="1400" dirty="0">
                  <a:solidFill>
                    <a:srgbClr val="000000"/>
                  </a:solidFill>
                  <a:latin typeface="Arial" panose="020B0604020202020204" pitchFamily="34" charset="0"/>
                </a:rPr>
                <a:t>—a member who leads and manages a small team of committee members in arranging the planning and implementation for the various fundraising events held, to raise money to purchase new equipment for the setting.</a:t>
              </a:r>
            </a:p>
            <a:p>
              <a:pPr defTabSz="742950" eaLnBrk="0" fontAlgn="base" hangingPunct="0">
                <a:spcBef>
                  <a:spcPct val="0"/>
                </a:spcBef>
                <a:spcAft>
                  <a:spcPct val="0"/>
                </a:spcAft>
              </a:pPr>
              <a:endParaRPr lang="en-US" altLang="en-US" sz="1463" dirty="0">
                <a:latin typeface="Arial" panose="020B0604020202020204" pitchFamily="34" charset="0"/>
              </a:endParaRPr>
            </a:p>
          </p:txBody>
        </p:sp>
      </p:grpSp>
      <p:pic>
        <p:nvPicPr>
          <p:cNvPr id="3" name="Picture 2" descr="A child sitting at a table&#10;&#10;Description automatically generated">
            <a:extLst>
              <a:ext uri="{FF2B5EF4-FFF2-40B4-BE49-F238E27FC236}">
                <a16:creationId xmlns:a16="http://schemas.microsoft.com/office/drawing/2014/main" id="{587284E5-E3B2-D634-BB2F-2884FA8FD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1779" y="7104404"/>
            <a:ext cx="2009387" cy="1918921"/>
          </a:xfrm>
          <a:prstGeom prst="rect">
            <a:avLst/>
          </a:prstGeom>
        </p:spPr>
      </p:pic>
      <p:pic>
        <p:nvPicPr>
          <p:cNvPr id="8" name="Picture 7" descr="A child holding a toy&#10;&#10;Description automatically generated">
            <a:extLst>
              <a:ext uri="{FF2B5EF4-FFF2-40B4-BE49-F238E27FC236}">
                <a16:creationId xmlns:a16="http://schemas.microsoft.com/office/drawing/2014/main" id="{22E86AA3-F275-D8B6-732C-0EEC05040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016" y="7059171"/>
            <a:ext cx="2218944" cy="2009388"/>
          </a:xfrm>
          <a:prstGeom prst="rect">
            <a:avLst/>
          </a:prstGeom>
        </p:spPr>
      </p:pic>
      <p:pic>
        <p:nvPicPr>
          <p:cNvPr id="10" name="Picture 9" descr="Two children on a toy&#10;&#10;Description automatically generated">
            <a:extLst>
              <a:ext uri="{FF2B5EF4-FFF2-40B4-BE49-F238E27FC236}">
                <a16:creationId xmlns:a16="http://schemas.microsoft.com/office/drawing/2014/main" id="{671B09E4-ABBC-DAAF-4C52-5FB6936C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960" y="7059169"/>
            <a:ext cx="1797003" cy="2009387"/>
          </a:xfrm>
          <a:prstGeom prst="rect">
            <a:avLst/>
          </a:prstGeom>
        </p:spPr>
      </p:pic>
    </p:spTree>
    <p:extLst>
      <p:ext uri="{BB962C8B-B14F-4D97-AF65-F5344CB8AC3E}">
        <p14:creationId xmlns:p14="http://schemas.microsoft.com/office/powerpoint/2010/main" val="265268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8057B5C1-4F5E-4508-A475-35CEB744671D}"/>
              </a:ext>
            </a:extLst>
          </p:cNvPr>
          <p:cNvSpPr txBox="1">
            <a:spLocks noChangeArrowheads="1"/>
          </p:cNvSpPr>
          <p:nvPr/>
        </p:nvSpPr>
        <p:spPr bwMode="auto">
          <a:xfrm>
            <a:off x="524256" y="435384"/>
            <a:ext cx="6035040" cy="9079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400" b="1" dirty="0">
                <a:solidFill>
                  <a:srgbClr val="000000"/>
                </a:solidFill>
                <a:latin typeface="Arial" panose="020B0604020202020204" pitchFamily="34" charset="0"/>
              </a:rPr>
              <a:t>Marketing</a:t>
            </a:r>
            <a:r>
              <a:rPr lang="en-GB" altLang="en-US" sz="1400" dirty="0">
                <a:solidFill>
                  <a:srgbClr val="000000"/>
                </a:solidFill>
                <a:latin typeface="Arial" panose="020B0604020202020204" pitchFamily="34" charset="0"/>
              </a:rPr>
              <a:t>—a member who liaises with local advertising companies to promote our fundraising events and writes reports of these events for the local community to read about. This committee member will also design the marketing materials to promote these events in the immediate and local villages.</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b="1" dirty="0">
                <a:solidFill>
                  <a:srgbClr val="000000"/>
                </a:solidFill>
                <a:latin typeface="Arial" panose="020B0604020202020204" pitchFamily="34" charset="0"/>
              </a:rPr>
              <a:t>Fundraisers—</a:t>
            </a:r>
            <a:r>
              <a:rPr lang="en-GB" altLang="en-US" sz="1400" dirty="0">
                <a:solidFill>
                  <a:srgbClr val="000000"/>
                </a:solidFill>
                <a:latin typeface="Arial" panose="020B0604020202020204" pitchFamily="34" charset="0"/>
              </a:rPr>
              <a:t>a valuable team of committee members who support the planning and implementation of the head fundraiser.</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committee is </a:t>
            </a:r>
            <a:r>
              <a:rPr lang="en-GB" altLang="en-US" sz="1400" b="1" dirty="0">
                <a:solidFill>
                  <a:srgbClr val="000000"/>
                </a:solidFill>
                <a:latin typeface="Arial" panose="020B0604020202020204" pitchFamily="34" charset="0"/>
              </a:rPr>
              <a:t>always looking for extra help </a:t>
            </a:r>
            <a:r>
              <a:rPr lang="en-GB" altLang="en-US" sz="1400" dirty="0">
                <a:solidFill>
                  <a:srgbClr val="000000"/>
                </a:solidFill>
                <a:latin typeface="Arial" panose="020B0604020202020204" pitchFamily="34" charset="0"/>
              </a:rPr>
              <a:t>at our fundraising events to either man a stall or bake a cake, or even help set up. There is a board in the Playhouse corridor with information about our committee members, if you’d like to be a part of our team please get in touch!</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We feel it is important as a committee to engage the wider community of Helpston and local families in events that we organise.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As a group we often promote social events with parents and carers to engage in open discussions, questions and answers about the running and development of the Pre-School setting, and we endeavour to provide support for all families involved in the setting.</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We have hosted ’Coffee mornings’, ’Evening Socials’ (at the pub!) where everyone is invited and we have useful and informing conversations about the care and provisions for our children, on topics including Tapestry, Jolly Phonics and upcoming fundraising events. And of course, it’s vital for parents and carers to socialise and support each other with our children’s development and happiness in our community.</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If you think you would also like to join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committee, please speak to one of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staff in the setting and they will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arrange for the Chair to get in contact.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Or you are welcome to contact our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Chair at: </a:t>
            </a:r>
          </a:p>
          <a:p>
            <a:pPr defTabSz="742950" eaLnBrk="0" fontAlgn="base" hangingPunct="0">
              <a:spcBef>
                <a:spcPct val="0"/>
              </a:spcBef>
              <a:spcAft>
                <a:spcPct val="0"/>
              </a:spcAft>
            </a:pPr>
            <a:r>
              <a:rPr lang="en-GB" altLang="en-US" sz="1400" b="1" dirty="0">
                <a:solidFill>
                  <a:srgbClr val="000000"/>
                </a:solidFill>
                <a:latin typeface="Arial" panose="020B0604020202020204" pitchFamily="34" charset="0"/>
                <a:hlinkClick r:id="rId2"/>
              </a:rPr>
              <a:t>playhouse@helpstonplayhouse.com</a:t>
            </a:r>
            <a:r>
              <a:rPr lang="en-GB" altLang="en-US" sz="1400" b="1" dirty="0">
                <a:solidFill>
                  <a:srgbClr val="000000"/>
                </a:solidFill>
                <a:latin typeface="Arial" panose="020B0604020202020204" pitchFamily="34" charset="0"/>
              </a:rPr>
              <a:t> </a:t>
            </a:r>
            <a:endParaRPr lang="en-US" altLang="en-US" sz="1400" dirty="0">
              <a:latin typeface="Arial" panose="020B0604020202020204" pitchFamily="34" charset="0"/>
            </a:endParaRPr>
          </a:p>
        </p:txBody>
      </p:sp>
      <p:pic>
        <p:nvPicPr>
          <p:cNvPr id="3" name="Picture 2" descr="A child making a craft&#10;&#10;Description automatically generated">
            <a:extLst>
              <a:ext uri="{FF2B5EF4-FFF2-40B4-BE49-F238E27FC236}">
                <a16:creationId xmlns:a16="http://schemas.microsoft.com/office/drawing/2014/main" id="{A3FC18EC-CDB6-2EA3-CED5-3DDFE9BCA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1776" y="6711696"/>
            <a:ext cx="2816352" cy="2511552"/>
          </a:xfrm>
          <a:prstGeom prst="rect">
            <a:avLst/>
          </a:prstGeom>
        </p:spPr>
      </p:pic>
    </p:spTree>
    <p:extLst>
      <p:ext uri="{BB962C8B-B14F-4D97-AF65-F5344CB8AC3E}">
        <p14:creationId xmlns:p14="http://schemas.microsoft.com/office/powerpoint/2010/main" val="130010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E5736BD-507B-4F2A-9F35-E3C30090E1A4}"/>
              </a:ext>
            </a:extLst>
          </p:cNvPr>
          <p:cNvGrpSpPr>
            <a:grpSpLocks/>
          </p:cNvGrpSpPr>
          <p:nvPr/>
        </p:nvGrpSpPr>
        <p:grpSpPr bwMode="auto">
          <a:xfrm>
            <a:off x="1181216" y="338095"/>
            <a:ext cx="4662610" cy="6843650"/>
            <a:chOff x="105498790" y="106645622"/>
            <a:chExt cx="4318000" cy="5498799"/>
          </a:xfrm>
        </p:grpSpPr>
        <p:sp>
          <p:nvSpPr>
            <p:cNvPr id="5" name="Text Box 3">
              <a:extLst>
                <a:ext uri="{FF2B5EF4-FFF2-40B4-BE49-F238E27FC236}">
                  <a16:creationId xmlns:a16="http://schemas.microsoft.com/office/drawing/2014/main" id="{9AE4B7C4-E080-4C18-BCC6-FADCD9B09655}"/>
                </a:ext>
              </a:extLst>
            </p:cNvPr>
            <p:cNvSpPr txBox="1">
              <a:spLocks noChangeArrowheads="1"/>
            </p:cNvSpPr>
            <p:nvPr/>
          </p:nvSpPr>
          <p:spPr bwMode="auto">
            <a:xfrm>
              <a:off x="105498790" y="109829037"/>
              <a:ext cx="4318000" cy="541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1600" dirty="0">
                  <a:solidFill>
                    <a:srgbClr val="000000"/>
                  </a:solidFill>
                  <a:latin typeface="Arial" panose="020B0604020202020204" pitchFamily="34" charset="0"/>
                </a:rPr>
                <a:t>Follow us on Facebook for Playhouse community events! @HelpstonPlayhouse</a:t>
              </a:r>
              <a:endParaRPr lang="en-US" altLang="en-US" sz="1600" dirty="0">
                <a:latin typeface="Arial" panose="020B0604020202020204" pitchFamily="34" charset="0"/>
              </a:endParaRPr>
            </a:p>
          </p:txBody>
        </p:sp>
        <p:pic>
          <p:nvPicPr>
            <p:cNvPr id="18436" name="Picture 4">
              <a:extLst>
                <a:ext uri="{FF2B5EF4-FFF2-40B4-BE49-F238E27FC236}">
                  <a16:creationId xmlns:a16="http://schemas.microsoft.com/office/drawing/2014/main" id="{E687330C-01FE-40C5-B50D-DD8F9A52E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38984" y="106645622"/>
              <a:ext cx="2419791" cy="738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6" name="Text Box 6">
              <a:extLst>
                <a:ext uri="{FF2B5EF4-FFF2-40B4-BE49-F238E27FC236}">
                  <a16:creationId xmlns:a16="http://schemas.microsoft.com/office/drawing/2014/main" id="{23B141D7-9FD9-43D2-BE59-D4F4D1D29AE0}"/>
                </a:ext>
              </a:extLst>
            </p:cNvPr>
            <p:cNvSpPr txBox="1">
              <a:spLocks noChangeArrowheads="1"/>
            </p:cNvSpPr>
            <p:nvPr/>
          </p:nvSpPr>
          <p:spPr bwMode="auto">
            <a:xfrm>
              <a:off x="105652894" y="110585451"/>
              <a:ext cx="3987210" cy="1558970"/>
            </a:xfrm>
            <a:prstGeom prst="rect">
              <a:avLst/>
            </a:prstGeom>
            <a:noFill/>
            <a:ln w="25400" algn="ctr">
              <a:solidFill>
                <a:srgbClr val="C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algn="ctr" defTabSz="742950" eaLnBrk="0" fontAlgn="base" hangingPunct="0">
                <a:spcBef>
                  <a:spcPct val="0"/>
                </a:spcBef>
                <a:spcAft>
                  <a:spcPct val="0"/>
                </a:spcAft>
              </a:pPr>
              <a:r>
                <a:rPr lang="en-GB" altLang="en-US" sz="1600" dirty="0">
                  <a:solidFill>
                    <a:srgbClr val="000000"/>
                  </a:solidFill>
                  <a:latin typeface="Arial" panose="020B0604020202020204" pitchFamily="34" charset="0"/>
                </a:rPr>
                <a:t>We hope you find this booklet useful! </a:t>
              </a:r>
            </a:p>
            <a:p>
              <a:pPr algn="ctr" defTabSz="742950" eaLnBrk="0" fontAlgn="base" hangingPunct="0">
                <a:spcBef>
                  <a:spcPct val="0"/>
                </a:spcBef>
                <a:spcAft>
                  <a:spcPct val="0"/>
                </a:spcAft>
              </a:pPr>
              <a:r>
                <a:rPr lang="en-GB" altLang="en-US" sz="1600" dirty="0">
                  <a:solidFill>
                    <a:srgbClr val="000000"/>
                  </a:solidFill>
                  <a:latin typeface="Arial" panose="020B0604020202020204" pitchFamily="34" charset="0"/>
                </a:rPr>
                <a:t>Please do not hesitate to contact us if you have any questions - we are here to help.</a:t>
              </a:r>
            </a:p>
            <a:p>
              <a:pPr algn="ct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algn="ctr" defTabSz="742950" eaLnBrk="0" fontAlgn="base" hangingPunct="0">
                <a:spcBef>
                  <a:spcPct val="0"/>
                </a:spcBef>
                <a:spcAft>
                  <a:spcPct val="0"/>
                </a:spcAft>
              </a:pPr>
              <a:r>
                <a:rPr lang="en-GB" altLang="en-US" sz="1600" dirty="0">
                  <a:solidFill>
                    <a:srgbClr val="000000"/>
                  </a:solidFill>
                  <a:latin typeface="Arial" panose="020B0604020202020204" pitchFamily="34" charset="0"/>
                  <a:hlinkClick r:id="rId3"/>
                </a:rPr>
                <a:t>playhouse@helpstonplayhouse.com</a:t>
              </a:r>
              <a:endParaRPr lang="en-GB" altLang="en-US" sz="1600" dirty="0">
                <a:solidFill>
                  <a:srgbClr val="000000"/>
                </a:solidFill>
                <a:latin typeface="Arial" panose="020B0604020202020204" pitchFamily="34" charset="0"/>
              </a:endParaRPr>
            </a:p>
            <a:p>
              <a:pPr algn="ctr" defTabSz="742950" eaLnBrk="0" fontAlgn="base" hangingPunct="0">
                <a:spcBef>
                  <a:spcPct val="0"/>
                </a:spcBef>
                <a:spcAft>
                  <a:spcPct val="0"/>
                </a:spcAft>
              </a:pPr>
              <a:endParaRPr lang="en-GB" altLang="en-US" sz="1600" dirty="0">
                <a:solidFill>
                  <a:srgbClr val="000000"/>
                </a:solidFill>
                <a:latin typeface="Arial" panose="020B0604020202020204" pitchFamily="34" charset="0"/>
              </a:endParaRPr>
            </a:p>
            <a:p>
              <a:pPr algn="ctr" defTabSz="742950" eaLnBrk="0" fontAlgn="base" hangingPunct="0">
                <a:spcBef>
                  <a:spcPct val="0"/>
                </a:spcBef>
                <a:spcAft>
                  <a:spcPct val="0"/>
                </a:spcAft>
              </a:pPr>
              <a:r>
                <a:rPr lang="en-GB" altLang="en-US" sz="1600" dirty="0">
                  <a:solidFill>
                    <a:srgbClr val="000000"/>
                  </a:solidFill>
                  <a:latin typeface="Arial" panose="020B0604020202020204" pitchFamily="34" charset="0"/>
                </a:rPr>
                <a:t>01733 253243</a:t>
              </a:r>
              <a:endParaRPr lang="en-US" altLang="en-US" sz="1600" dirty="0">
                <a:latin typeface="Arial" panose="020B0604020202020204" pitchFamily="34" charset="0"/>
              </a:endParaRPr>
            </a:p>
          </p:txBody>
        </p:sp>
      </p:grpSp>
      <p:pic>
        <p:nvPicPr>
          <p:cNvPr id="3" name="Picture 2" descr="A child playing with colorful paper&#10;&#10;Description automatically generated">
            <a:extLst>
              <a:ext uri="{FF2B5EF4-FFF2-40B4-BE49-F238E27FC236}">
                <a16:creationId xmlns:a16="http://schemas.microsoft.com/office/drawing/2014/main" id="{6DBA5219-8182-F114-563F-03622A6E8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9387" y="7091655"/>
            <a:ext cx="1772978" cy="2746248"/>
          </a:xfrm>
          <a:prstGeom prst="rect">
            <a:avLst/>
          </a:prstGeom>
        </p:spPr>
      </p:pic>
      <p:pic>
        <p:nvPicPr>
          <p:cNvPr id="8" name="Picture 7" descr="A child playing with green slime&#10;&#10;Description automatically generated">
            <a:extLst>
              <a:ext uri="{FF2B5EF4-FFF2-40B4-BE49-F238E27FC236}">
                <a16:creationId xmlns:a16="http://schemas.microsoft.com/office/drawing/2014/main" id="{C2CCE5F0-A34B-EC00-601E-8C1DE6DD7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15634" y="7091655"/>
            <a:ext cx="1772979" cy="2746247"/>
          </a:xfrm>
          <a:prstGeom prst="rect">
            <a:avLst/>
          </a:prstGeom>
        </p:spPr>
      </p:pic>
      <p:sp>
        <p:nvSpPr>
          <p:cNvPr id="2" name="TextBox 1">
            <a:extLst>
              <a:ext uri="{FF2B5EF4-FFF2-40B4-BE49-F238E27FC236}">
                <a16:creationId xmlns:a16="http://schemas.microsoft.com/office/drawing/2014/main" id="{6410384E-DA10-2E33-88F8-8BC83C5AB532}"/>
              </a:ext>
            </a:extLst>
          </p:cNvPr>
          <p:cNvSpPr txBox="1"/>
          <p:nvPr/>
        </p:nvSpPr>
        <p:spPr>
          <a:xfrm>
            <a:off x="512064" y="1239489"/>
            <a:ext cx="5876544" cy="2862322"/>
          </a:xfrm>
          <a:prstGeom prst="rect">
            <a:avLst/>
          </a:prstGeom>
          <a:noFill/>
          <a:ln>
            <a:solidFill>
              <a:srgbClr val="C00000"/>
            </a:solidFill>
          </a:ln>
        </p:spPr>
        <p:txBody>
          <a:bodyPr wrap="square" rtlCol="0">
            <a:spAutoFit/>
          </a:bodyPr>
          <a:lstStyle/>
          <a:p>
            <a:pPr algn="ctr"/>
            <a:r>
              <a:rPr lang="en-GB" b="1" dirty="0">
                <a:solidFill>
                  <a:srgbClr val="FF0000"/>
                </a:solidFill>
              </a:rPr>
              <a:t>Parent &amp; Toddler Sessions </a:t>
            </a:r>
            <a:br>
              <a:rPr lang="en-GB" dirty="0"/>
            </a:br>
            <a:r>
              <a:rPr lang="en-GB" dirty="0"/>
              <a:t>Why not come and join us for our free Parent &amp; Toddler Sessions </a:t>
            </a:r>
            <a:br>
              <a:rPr lang="en-GB" dirty="0"/>
            </a:br>
            <a:r>
              <a:rPr lang="en-GB" dirty="0"/>
              <a:t>From Age 12 months to 4 years </a:t>
            </a:r>
            <a:br>
              <a:rPr lang="en-GB" dirty="0"/>
            </a:br>
            <a:r>
              <a:rPr lang="en-GB" dirty="0"/>
              <a:t>Fridays 10.00am – 11.30am </a:t>
            </a:r>
            <a:br>
              <a:rPr lang="en-GB" dirty="0"/>
            </a:br>
            <a:r>
              <a:rPr lang="en-GB" dirty="0"/>
              <a:t>Stay &amp; Play &amp; join in the preschool fun with fun, games &amp; crafts </a:t>
            </a:r>
            <a:br>
              <a:rPr lang="en-GB" dirty="0"/>
            </a:br>
            <a:r>
              <a:rPr lang="en-GB" dirty="0"/>
              <a:t>Parents / Grandparents are responsible for your child</a:t>
            </a:r>
            <a:br>
              <a:rPr lang="en-GB" dirty="0"/>
            </a:br>
            <a:r>
              <a:rPr lang="en-GB" dirty="0"/>
              <a:t>Healthy Snack for Children </a:t>
            </a:r>
            <a:br>
              <a:rPr lang="en-GB" dirty="0"/>
            </a:br>
            <a:r>
              <a:rPr lang="en-GB" dirty="0"/>
              <a:t>Tea &amp; Coffee </a:t>
            </a:r>
          </a:p>
        </p:txBody>
      </p:sp>
    </p:spTree>
    <p:extLst>
      <p:ext uri="{BB962C8B-B14F-4D97-AF65-F5344CB8AC3E}">
        <p14:creationId xmlns:p14="http://schemas.microsoft.com/office/powerpoint/2010/main" val="272018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E0B311B-070B-4678-B488-04CBD5CEDB99}"/>
              </a:ext>
            </a:extLst>
          </p:cNvPr>
          <p:cNvGrpSpPr>
            <a:grpSpLocks/>
          </p:cNvGrpSpPr>
          <p:nvPr/>
        </p:nvGrpSpPr>
        <p:grpSpPr bwMode="auto">
          <a:xfrm>
            <a:off x="751131" y="2574"/>
            <a:ext cx="5942276" cy="9567488"/>
            <a:chOff x="105477361" y="106609929"/>
            <a:chExt cx="5115262" cy="7194187"/>
          </a:xfrm>
        </p:grpSpPr>
        <p:sp>
          <p:nvSpPr>
            <p:cNvPr id="5" name="Text Box 3">
              <a:extLst>
                <a:ext uri="{FF2B5EF4-FFF2-40B4-BE49-F238E27FC236}">
                  <a16:creationId xmlns:a16="http://schemas.microsoft.com/office/drawing/2014/main" id="{4AAA6158-ED88-4859-B743-19A16EE10CCD}"/>
                </a:ext>
              </a:extLst>
            </p:cNvPr>
            <p:cNvSpPr txBox="1">
              <a:spLocks noChangeArrowheads="1"/>
            </p:cNvSpPr>
            <p:nvPr/>
          </p:nvSpPr>
          <p:spPr bwMode="auto">
            <a:xfrm>
              <a:off x="105495003" y="108665277"/>
              <a:ext cx="2652956" cy="273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endParaRPr lang="en-US" altLang="en-US" sz="1463" b="1" u="sng" dirty="0">
                <a:solidFill>
                  <a:srgbClr val="000000"/>
                </a:solidFill>
                <a:latin typeface="Arial" panose="020B0604020202020204" pitchFamily="34" charset="0"/>
              </a:endParaRPr>
            </a:p>
            <a:p>
              <a:pPr algn="ctr" defTabSz="742950" eaLnBrk="0" fontAlgn="base" hangingPunct="0">
                <a:spcBef>
                  <a:spcPct val="0"/>
                </a:spcBef>
                <a:spcAft>
                  <a:spcPct val="0"/>
                </a:spcAft>
              </a:pPr>
              <a:r>
                <a:rPr lang="en-US" altLang="en-US" sz="1463" b="1" u="sng" dirty="0">
                  <a:solidFill>
                    <a:srgbClr val="000000"/>
                  </a:solidFill>
                  <a:latin typeface="Arial" panose="020B0604020202020204" pitchFamily="34" charset="0"/>
                </a:rPr>
                <a:t>Session Times</a:t>
              </a:r>
            </a:p>
            <a:p>
              <a:pPr defTabSz="742950" eaLnBrk="0" fontAlgn="base" hangingPunct="0">
                <a:spcBef>
                  <a:spcPct val="0"/>
                </a:spcBef>
                <a:spcAft>
                  <a:spcPct val="0"/>
                </a:spcAft>
              </a:pPr>
              <a:endParaRPr lang="en-US"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The Pre-School is available to children from 2 years old at the following session times:</a:t>
              </a:r>
            </a:p>
            <a:p>
              <a:pPr defTabSz="742950" eaLnBrk="0" fontAlgn="base" hangingPunct="0">
                <a:spcBef>
                  <a:spcPct val="0"/>
                </a:spcBef>
                <a:spcAft>
                  <a:spcPct val="0"/>
                </a:spcAft>
              </a:pPr>
              <a:endParaRPr lang="en-US" altLang="en-US" sz="1463" b="1" dirty="0">
                <a:solidFill>
                  <a:srgbClr val="000000"/>
                </a:solidFill>
                <a:latin typeface="Arial" panose="020B0604020202020204" pitchFamily="34" charset="0"/>
              </a:endParaRPr>
            </a:p>
            <a:p>
              <a:pPr defTabSz="742950" eaLnBrk="0" fontAlgn="base" hangingPunct="0">
                <a:spcBef>
                  <a:spcPct val="0"/>
                </a:spcBef>
                <a:spcAft>
                  <a:spcPct val="0"/>
                </a:spcAft>
              </a:pPr>
              <a:r>
                <a:rPr lang="en-US" altLang="en-US" sz="1463" b="1" dirty="0">
                  <a:solidFill>
                    <a:srgbClr val="000000"/>
                  </a:solidFill>
                  <a:latin typeface="Arial" panose="020B0604020202020204" pitchFamily="34" charset="0"/>
                </a:rPr>
                <a:t>Monday - Thursday </a:t>
              </a: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9am - 12pm &amp; 12pm - 3.15pm</a:t>
              </a: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Or full day session 9am - 3.15pm</a:t>
              </a:r>
            </a:p>
            <a:p>
              <a:pPr defTabSz="742950" eaLnBrk="0" fontAlgn="base" hangingPunct="0">
                <a:spcBef>
                  <a:spcPct val="0"/>
                </a:spcBef>
                <a:spcAft>
                  <a:spcPct val="0"/>
                </a:spcAft>
              </a:pPr>
              <a:endParaRPr lang="en-US"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US" altLang="en-US" sz="1463" b="1" dirty="0">
                  <a:solidFill>
                    <a:srgbClr val="000000"/>
                  </a:solidFill>
                  <a:latin typeface="Arial" panose="020B0604020202020204" pitchFamily="34" charset="0"/>
                </a:rPr>
                <a:t>Fridays</a:t>
              </a:r>
              <a:r>
                <a:rPr lang="en-US" altLang="en-US" sz="1463" dirty="0">
                  <a:solidFill>
                    <a:srgbClr val="000000"/>
                  </a:solidFill>
                  <a:latin typeface="Arial" panose="020B0604020202020204" pitchFamily="34" charset="0"/>
                </a:rPr>
                <a:t> 9am -12pm &amp; 12pm - 2.15pm</a:t>
              </a: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Or full day session 9am - 2.15pm</a:t>
              </a:r>
            </a:p>
            <a:p>
              <a:pPr defTabSz="742950" eaLnBrk="0" fontAlgn="base" hangingPunct="0">
                <a:spcBef>
                  <a:spcPct val="0"/>
                </a:spcBef>
                <a:spcAft>
                  <a:spcPct val="0"/>
                </a:spcAft>
              </a:pPr>
              <a:endParaRPr lang="en-US"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All Preschool sessions are £4.98 </a:t>
              </a:r>
            </a:p>
            <a:p>
              <a:pPr defTabSz="742950" eaLnBrk="0" fontAlgn="base" hangingPunct="0">
                <a:spcBef>
                  <a:spcPct val="0"/>
                </a:spcBef>
                <a:spcAft>
                  <a:spcPct val="0"/>
                </a:spcAft>
              </a:pPr>
              <a:r>
                <a:rPr lang="en-US" altLang="en-US" sz="1463" dirty="0">
                  <a:solidFill>
                    <a:srgbClr val="000000"/>
                  </a:solidFill>
                  <a:latin typeface="Arial" panose="020B0604020202020204" pitchFamily="34" charset="0"/>
                </a:rPr>
                <a:t>per hour.</a:t>
              </a:r>
              <a:br>
                <a:rPr lang="en-US" altLang="en-US" sz="1463" dirty="0">
                  <a:solidFill>
                    <a:srgbClr val="000000"/>
                  </a:solidFill>
                  <a:latin typeface="Arial" panose="020B0604020202020204" pitchFamily="34" charset="0"/>
                </a:rPr>
              </a:br>
              <a:endParaRPr lang="en-US"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We are a term time only setting.</a:t>
              </a:r>
              <a:endParaRPr lang="en-US" altLang="en-US" sz="1463" dirty="0">
                <a:latin typeface="Arial" panose="020B0604020202020204" pitchFamily="34" charset="0"/>
              </a:endParaRPr>
            </a:p>
          </p:txBody>
        </p:sp>
        <p:sp>
          <p:nvSpPr>
            <p:cNvPr id="6" name="Text Box 4">
              <a:extLst>
                <a:ext uri="{FF2B5EF4-FFF2-40B4-BE49-F238E27FC236}">
                  <a16:creationId xmlns:a16="http://schemas.microsoft.com/office/drawing/2014/main" id="{FEDDE6FF-0ECB-4E8F-A299-014138039F86}"/>
                </a:ext>
              </a:extLst>
            </p:cNvPr>
            <p:cNvSpPr txBox="1">
              <a:spLocks noChangeArrowheads="1"/>
            </p:cNvSpPr>
            <p:nvPr/>
          </p:nvSpPr>
          <p:spPr bwMode="auto">
            <a:xfrm>
              <a:off x="105477361" y="107416892"/>
              <a:ext cx="4575066" cy="1912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ts val="1300"/>
                </a:spcAft>
              </a:pPr>
              <a:r>
                <a:rPr lang="en-US" altLang="en-US" sz="1950" b="1" u="sng" dirty="0">
                  <a:solidFill>
                    <a:srgbClr val="000000"/>
                  </a:solidFill>
                  <a:latin typeface="Arial" panose="020B0604020202020204" pitchFamily="34" charset="0"/>
                  <a:cs typeface="Arial" panose="020B0604020202020204" pitchFamily="34" charset="0"/>
                </a:rPr>
                <a:t>Our Mission Statement</a:t>
              </a:r>
            </a:p>
            <a:p>
              <a:pPr algn="ctr" defTabSz="742950" eaLnBrk="0" fontAlgn="base" hangingPunct="0">
                <a:spcBef>
                  <a:spcPct val="0"/>
                </a:spcBef>
                <a:spcAft>
                  <a:spcPct val="0"/>
                </a:spcAft>
              </a:pPr>
              <a:r>
                <a:rPr lang="en-US" altLang="en-US" sz="1950" dirty="0" err="1">
                  <a:solidFill>
                    <a:srgbClr val="000000"/>
                  </a:solidFill>
                  <a:latin typeface="Arial" panose="020B0604020202020204" pitchFamily="34" charset="0"/>
                  <a:cs typeface="Arial" panose="020B0604020202020204" pitchFamily="34" charset="0"/>
                </a:rPr>
                <a:t>Helpston</a:t>
              </a:r>
              <a:r>
                <a:rPr lang="en-US" altLang="en-US" sz="1950" dirty="0">
                  <a:solidFill>
                    <a:srgbClr val="000000"/>
                  </a:solidFill>
                  <a:latin typeface="Arial" panose="020B0604020202020204" pitchFamily="34" charset="0"/>
                  <a:cs typeface="Arial" panose="020B0604020202020204" pitchFamily="34" charset="0"/>
                </a:rPr>
                <a:t> Playhouse aims to enhance the  </a:t>
              </a:r>
            </a:p>
            <a:p>
              <a:pPr algn="ctr" defTabSz="742950" eaLnBrk="0" fontAlgn="base" hangingPunct="0">
                <a:spcBef>
                  <a:spcPct val="0"/>
                </a:spcBef>
                <a:spcAft>
                  <a:spcPct val="0"/>
                </a:spcAft>
              </a:pPr>
              <a:r>
                <a:rPr lang="en-US" altLang="en-US" sz="1950" dirty="0">
                  <a:solidFill>
                    <a:srgbClr val="000000"/>
                  </a:solidFill>
                  <a:latin typeface="Arial" panose="020B0604020202020204" pitchFamily="34" charset="0"/>
                  <a:cs typeface="Arial" panose="020B0604020202020204" pitchFamily="34" charset="0"/>
                </a:rPr>
                <a:t>development and education of children by  </a:t>
              </a:r>
            </a:p>
            <a:p>
              <a:pPr algn="ctr" defTabSz="742950" eaLnBrk="0" fontAlgn="base" hangingPunct="0">
                <a:spcBef>
                  <a:spcPct val="0"/>
                </a:spcBef>
                <a:spcAft>
                  <a:spcPct val="0"/>
                </a:spcAft>
              </a:pPr>
              <a:r>
                <a:rPr lang="en-US" altLang="en-US" sz="1950" dirty="0">
                  <a:solidFill>
                    <a:srgbClr val="000000"/>
                  </a:solidFill>
                  <a:latin typeface="Arial" panose="020B0604020202020204" pitchFamily="34" charset="0"/>
                  <a:cs typeface="Arial" panose="020B0604020202020204" pitchFamily="34" charset="0"/>
                </a:rPr>
                <a:t>offering appropriate play, education and care </a:t>
              </a:r>
            </a:p>
            <a:p>
              <a:pPr algn="ctr" defTabSz="742950" eaLnBrk="0" fontAlgn="base" hangingPunct="0">
                <a:spcBef>
                  <a:spcPct val="0"/>
                </a:spcBef>
                <a:spcAft>
                  <a:spcPct val="0"/>
                </a:spcAft>
              </a:pPr>
              <a:r>
                <a:rPr lang="en-US" altLang="en-US" sz="1950" dirty="0">
                  <a:solidFill>
                    <a:srgbClr val="000000"/>
                  </a:solidFill>
                  <a:latin typeface="Arial" panose="020B0604020202020204" pitchFamily="34" charset="0"/>
                  <a:cs typeface="Arial" panose="020B0604020202020204" pitchFamily="34" charset="0"/>
                </a:rPr>
                <a:t>facilities in a warm and nurturing environment</a:t>
              </a:r>
              <a:r>
                <a:rPr lang="en-US" altLang="en-US" sz="1950" dirty="0">
                  <a:solidFill>
                    <a:srgbClr val="000000"/>
                  </a:solidFill>
                  <a:latin typeface="Arial" panose="020B0604020202020204" pitchFamily="34" charset="0"/>
                </a:rPr>
                <a:t>.</a:t>
              </a:r>
              <a:endParaRPr lang="en-US" altLang="en-US" sz="1463" dirty="0">
                <a:latin typeface="Arial" panose="020B0604020202020204" pitchFamily="34" charset="0"/>
              </a:endParaRPr>
            </a:p>
          </p:txBody>
        </p:sp>
        <p:pic>
          <p:nvPicPr>
            <p:cNvPr id="2055" name="Picture 7">
              <a:extLst>
                <a:ext uri="{FF2B5EF4-FFF2-40B4-BE49-F238E27FC236}">
                  <a16:creationId xmlns:a16="http://schemas.microsoft.com/office/drawing/2014/main" id="{EAB30F2D-DCDA-47EC-A019-C28EAA7A7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7372" y="106609929"/>
              <a:ext cx="2652956" cy="80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7" name="Text Box 9">
              <a:extLst>
                <a:ext uri="{FF2B5EF4-FFF2-40B4-BE49-F238E27FC236}">
                  <a16:creationId xmlns:a16="http://schemas.microsoft.com/office/drawing/2014/main" id="{87B18E64-6AAB-492A-B627-81CB38796E78}"/>
                </a:ext>
              </a:extLst>
            </p:cNvPr>
            <p:cNvSpPr txBox="1">
              <a:spLocks noChangeArrowheads="1"/>
            </p:cNvSpPr>
            <p:nvPr/>
          </p:nvSpPr>
          <p:spPr bwMode="auto">
            <a:xfrm>
              <a:off x="107559519" y="111822528"/>
              <a:ext cx="3033104" cy="198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463" b="1" u="sng" dirty="0">
                  <a:solidFill>
                    <a:srgbClr val="000000"/>
                  </a:solidFill>
                  <a:latin typeface="Arial" panose="020B0604020202020204" pitchFamily="34" charset="0"/>
                </a:rPr>
                <a:t>Also available to you are our </a:t>
              </a:r>
            </a:p>
            <a:p>
              <a:pPr defTabSz="742950" eaLnBrk="0" fontAlgn="base" hangingPunct="0">
                <a:spcBef>
                  <a:spcPct val="0"/>
                </a:spcBef>
                <a:spcAft>
                  <a:spcPct val="0"/>
                </a:spcAft>
              </a:pPr>
              <a:r>
                <a:rPr lang="en-GB" altLang="en-US" sz="1463" b="1" u="sng" dirty="0">
                  <a:solidFill>
                    <a:srgbClr val="000000"/>
                  </a:solidFill>
                  <a:latin typeface="Arial" panose="020B0604020202020204" pitchFamily="34" charset="0"/>
                </a:rPr>
                <a:t>popular Out of School Clubs (from age 3):</a:t>
              </a:r>
            </a:p>
            <a:p>
              <a:pPr defTabSz="742950" eaLnBrk="0" fontAlgn="base" hangingPunct="0">
                <a:spcBef>
                  <a:spcPct val="0"/>
                </a:spcBef>
                <a:spcAft>
                  <a:spcPct val="0"/>
                </a:spcAft>
              </a:pPr>
              <a:endParaRPr lang="en-GB"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Early Bird: </a:t>
              </a: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7.30 - 8am @ £2 per child</a:t>
              </a:r>
            </a:p>
            <a:p>
              <a:pPr defTabSz="742950" eaLnBrk="0" fontAlgn="base" hangingPunct="0">
                <a:spcBef>
                  <a:spcPct val="0"/>
                </a:spcBef>
                <a:spcAft>
                  <a:spcPct val="0"/>
                </a:spcAft>
              </a:pPr>
              <a:endParaRPr lang="en-GB"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Breakfast Club: </a:t>
              </a: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8am - school start @ £4 per child</a:t>
              </a:r>
            </a:p>
            <a:p>
              <a:pPr defTabSz="742950" eaLnBrk="0" fontAlgn="base" hangingPunct="0">
                <a:spcBef>
                  <a:spcPct val="0"/>
                </a:spcBef>
                <a:spcAft>
                  <a:spcPct val="0"/>
                </a:spcAft>
              </a:pPr>
              <a:endParaRPr lang="en-GB" altLang="en-US" sz="1463"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After School Club: </a:t>
              </a:r>
            </a:p>
            <a:p>
              <a:pPr defTabSz="742950" eaLnBrk="0" fontAlgn="base" hangingPunct="0">
                <a:spcBef>
                  <a:spcPct val="0"/>
                </a:spcBef>
                <a:spcAft>
                  <a:spcPct val="0"/>
                </a:spcAft>
              </a:pPr>
              <a:r>
                <a:rPr lang="en-GB" altLang="en-US" sz="1463" dirty="0">
                  <a:solidFill>
                    <a:srgbClr val="000000"/>
                  </a:solidFill>
                  <a:latin typeface="Arial" panose="020B0604020202020204" pitchFamily="34" charset="0"/>
                </a:rPr>
                <a:t>2.30/3.30-5.30pm @£4 per child per hour</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endParaRPr lang="en-GB" altLang="en-US" sz="894" dirty="0">
                <a:solidFill>
                  <a:srgbClr val="000000"/>
                </a:solidFill>
                <a:latin typeface="Arial" panose="020B0604020202020204" pitchFamily="34" charset="0"/>
              </a:endParaRPr>
            </a:p>
            <a:p>
              <a:pPr defTabSz="742950" eaLnBrk="0" fontAlgn="base" hangingPunct="0">
                <a:spcBef>
                  <a:spcPct val="0"/>
                </a:spcBef>
                <a:spcAft>
                  <a:spcPct val="0"/>
                </a:spcAft>
              </a:pPr>
              <a:endParaRPr lang="en-US" altLang="en-US" sz="1463" dirty="0">
                <a:latin typeface="Arial" panose="020B0604020202020204" pitchFamily="34" charset="0"/>
              </a:endParaRPr>
            </a:p>
          </p:txBody>
        </p:sp>
      </p:grpSp>
      <p:pic>
        <p:nvPicPr>
          <p:cNvPr id="3" name="Picture 2" descr="A group of children sitting on the floor reading a book&#10;&#10;Description automatically generated">
            <a:extLst>
              <a:ext uri="{FF2B5EF4-FFF2-40B4-BE49-F238E27FC236}">
                <a16:creationId xmlns:a16="http://schemas.microsoft.com/office/drawing/2014/main" id="{8CD9B333-64DF-5D1D-D742-78F0D5B6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25" y="7205472"/>
            <a:ext cx="2032535" cy="1950720"/>
          </a:xfrm>
          <a:prstGeom prst="rect">
            <a:avLst/>
          </a:prstGeom>
        </p:spPr>
      </p:pic>
      <p:pic>
        <p:nvPicPr>
          <p:cNvPr id="9" name="Picture 8" descr="A child holding a paper cone&#10;&#10;Description automatically generated">
            <a:extLst>
              <a:ext uri="{FF2B5EF4-FFF2-40B4-BE49-F238E27FC236}">
                <a16:creationId xmlns:a16="http://schemas.microsoft.com/office/drawing/2014/main" id="{B211E68D-6D77-BDBC-8328-AF7898B70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77030" y="3676191"/>
            <a:ext cx="3793797" cy="2383890"/>
          </a:xfrm>
          <a:prstGeom prst="rect">
            <a:avLst/>
          </a:prstGeom>
        </p:spPr>
      </p:pic>
    </p:spTree>
    <p:extLst>
      <p:ext uri="{BB962C8B-B14F-4D97-AF65-F5344CB8AC3E}">
        <p14:creationId xmlns:p14="http://schemas.microsoft.com/office/powerpoint/2010/main" val="428339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92AB-0030-4CFA-9F12-FAB2FAB8F266}"/>
              </a:ext>
            </a:extLst>
          </p:cNvPr>
          <p:cNvSpPr>
            <a:spLocks noGrp="1"/>
          </p:cNvSpPr>
          <p:nvPr>
            <p:ph type="title"/>
          </p:nvPr>
        </p:nvSpPr>
        <p:spPr/>
        <p:txBody>
          <a:bodyPr/>
          <a:lstStyle/>
          <a:p>
            <a:endParaRPr lang="en-GB" dirty="0"/>
          </a:p>
        </p:txBody>
      </p:sp>
      <p:grpSp>
        <p:nvGrpSpPr>
          <p:cNvPr id="4" name="Group 2">
            <a:extLst>
              <a:ext uri="{FF2B5EF4-FFF2-40B4-BE49-F238E27FC236}">
                <a16:creationId xmlns:a16="http://schemas.microsoft.com/office/drawing/2014/main" id="{307B2E7A-FDF2-430F-9F3D-C9A99E1B9D48}"/>
              </a:ext>
            </a:extLst>
          </p:cNvPr>
          <p:cNvGrpSpPr>
            <a:grpSpLocks/>
          </p:cNvGrpSpPr>
          <p:nvPr/>
        </p:nvGrpSpPr>
        <p:grpSpPr bwMode="auto">
          <a:xfrm>
            <a:off x="671917" y="2348319"/>
            <a:ext cx="5615583" cy="7030286"/>
            <a:chOff x="110211587" y="108006665"/>
            <a:chExt cx="5115041" cy="5584358"/>
          </a:xfrm>
        </p:grpSpPr>
        <p:sp>
          <p:nvSpPr>
            <p:cNvPr id="5" name="Text Box 3">
              <a:extLst>
                <a:ext uri="{FF2B5EF4-FFF2-40B4-BE49-F238E27FC236}">
                  <a16:creationId xmlns:a16="http://schemas.microsoft.com/office/drawing/2014/main" id="{5AA636C2-7274-4DEE-9310-071BB229BB8C}"/>
                </a:ext>
              </a:extLst>
            </p:cNvPr>
            <p:cNvSpPr txBox="1">
              <a:spLocks noChangeArrowheads="1"/>
            </p:cNvSpPr>
            <p:nvPr/>
          </p:nvSpPr>
          <p:spPr bwMode="auto">
            <a:xfrm>
              <a:off x="112929075" y="108023306"/>
              <a:ext cx="2397553" cy="1622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ts val="488"/>
                </a:spcAft>
              </a:pPr>
              <a:r>
                <a:rPr lang="en-GB" altLang="en-US" sz="1300" dirty="0">
                  <a:solidFill>
                    <a:srgbClr val="E37222"/>
                  </a:solidFill>
                  <a:latin typeface="Arial" panose="020B0604020202020204" pitchFamily="34" charset="0"/>
                </a:rPr>
                <a:t>A wonderful setting, with friendly, professional, welcoming staff. My eldest daughter loves the breakfast club and my youngest daughter has settled well into pre school. </a:t>
              </a:r>
            </a:p>
            <a:p>
              <a:pPr defTabSz="742950" eaLnBrk="0" fontAlgn="base" hangingPunct="0">
                <a:spcBef>
                  <a:spcPct val="0"/>
                </a:spcBef>
                <a:spcAft>
                  <a:spcPts val="488"/>
                </a:spcAft>
              </a:pPr>
              <a:r>
                <a:rPr lang="en-GB" altLang="en-US" sz="1300" dirty="0">
                  <a:solidFill>
                    <a:srgbClr val="E37222"/>
                  </a:solidFill>
                  <a:latin typeface="Arial" panose="020B0604020202020204" pitchFamily="34" charset="0"/>
                </a:rPr>
                <a:t>I couldn’t recommend it enough!</a:t>
              </a:r>
            </a:p>
            <a:p>
              <a:pPr defTabSz="742950" eaLnBrk="0" fontAlgn="base" hangingPunct="0">
                <a:spcBef>
                  <a:spcPct val="0"/>
                </a:spcBef>
                <a:spcAft>
                  <a:spcPts val="488"/>
                </a:spcAft>
              </a:pPr>
              <a:r>
                <a:rPr lang="en-GB" altLang="en-US" sz="1300" dirty="0">
                  <a:solidFill>
                    <a:srgbClr val="E37222"/>
                  </a:solidFill>
                  <a:latin typeface="Arial" panose="020B0604020202020204" pitchFamily="34" charset="0"/>
                </a:rPr>
                <a:t>GT, mum of 2</a:t>
              </a:r>
            </a:p>
            <a:p>
              <a:pPr algn="r" defTabSz="742950" eaLnBrk="0" fontAlgn="base" hangingPunct="0">
                <a:spcBef>
                  <a:spcPct val="0"/>
                </a:spcBef>
                <a:spcAft>
                  <a:spcPts val="488"/>
                </a:spcAft>
              </a:pPr>
              <a:r>
                <a:rPr lang="en-GB" altLang="en-US" sz="813" dirty="0">
                  <a:solidFill>
                    <a:srgbClr val="E37222"/>
                  </a:solidFill>
                  <a:latin typeface="Arial" panose="020B0604020202020204" pitchFamily="34" charset="0"/>
                </a:rPr>
                <a:t> </a:t>
              </a:r>
            </a:p>
            <a:p>
              <a:pPr defTabSz="742950" eaLnBrk="0" fontAlgn="base" hangingPunct="0">
                <a:spcBef>
                  <a:spcPct val="0"/>
                </a:spcBef>
                <a:spcAft>
                  <a:spcPct val="0"/>
                </a:spcAft>
              </a:pPr>
              <a:endParaRPr lang="en-US" altLang="en-US" sz="1463" dirty="0">
                <a:latin typeface="Arial" panose="020B0604020202020204" pitchFamily="34" charset="0"/>
              </a:endParaRPr>
            </a:p>
          </p:txBody>
        </p:sp>
        <p:sp>
          <p:nvSpPr>
            <p:cNvPr id="6" name="Text Box 4">
              <a:extLst>
                <a:ext uri="{FF2B5EF4-FFF2-40B4-BE49-F238E27FC236}">
                  <a16:creationId xmlns:a16="http://schemas.microsoft.com/office/drawing/2014/main" id="{B9A9ECE3-7C89-4C44-BC9E-A4E8A63E1322}"/>
                </a:ext>
              </a:extLst>
            </p:cNvPr>
            <p:cNvSpPr txBox="1">
              <a:spLocks noChangeArrowheads="1"/>
            </p:cNvSpPr>
            <p:nvPr/>
          </p:nvSpPr>
          <p:spPr bwMode="auto">
            <a:xfrm>
              <a:off x="110457976" y="111264034"/>
              <a:ext cx="4514850" cy="1233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US" altLang="en-US" sz="1950" dirty="0">
                  <a:solidFill>
                    <a:srgbClr val="000000"/>
                  </a:solidFill>
                  <a:latin typeface="Arial" panose="020B0604020202020204" pitchFamily="34" charset="0"/>
                </a:rPr>
                <a:t>We provide the 30-hours or 15 hours of government funded childcare places for working parents of three and four year olds, and for eligible 2 year olds.</a:t>
              </a:r>
              <a:endParaRPr lang="en-US" altLang="en-US" sz="2600" dirty="0">
                <a:latin typeface="Arial" panose="020B0604020202020204" pitchFamily="34" charset="0"/>
              </a:endParaRPr>
            </a:p>
          </p:txBody>
        </p:sp>
        <p:pic>
          <p:nvPicPr>
            <p:cNvPr id="3081" name="Picture 9" descr="Free_for_twos_logo_rgb-300x125[1]">
              <a:extLst>
                <a:ext uri="{FF2B5EF4-FFF2-40B4-BE49-F238E27FC236}">
                  <a16:creationId xmlns:a16="http://schemas.microsoft.com/office/drawing/2014/main" id="{24DCDD03-5271-4853-8578-DCE6F6AF5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97264" y="112770920"/>
              <a:ext cx="1968246" cy="820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3082" name="Picture 10" descr="30-hours-logo-300x141[1]">
              <a:extLst>
                <a:ext uri="{FF2B5EF4-FFF2-40B4-BE49-F238E27FC236}">
                  <a16:creationId xmlns:a16="http://schemas.microsoft.com/office/drawing/2014/main" id="{8EA01370-EB28-4EC9-B62D-09C1F49F9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29670" y="112511840"/>
              <a:ext cx="2010410" cy="1077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7" name="Text Box 11">
              <a:extLst>
                <a:ext uri="{FF2B5EF4-FFF2-40B4-BE49-F238E27FC236}">
                  <a16:creationId xmlns:a16="http://schemas.microsoft.com/office/drawing/2014/main" id="{11326D73-1337-4252-8D5C-08A6110571D9}"/>
                </a:ext>
              </a:extLst>
            </p:cNvPr>
            <p:cNvSpPr txBox="1">
              <a:spLocks noChangeArrowheads="1"/>
            </p:cNvSpPr>
            <p:nvPr/>
          </p:nvSpPr>
          <p:spPr bwMode="auto">
            <a:xfrm>
              <a:off x="110211587" y="108006665"/>
              <a:ext cx="2368550" cy="1396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ts val="813"/>
                </a:spcBef>
                <a:spcAft>
                  <a:spcPct val="0"/>
                </a:spcAft>
              </a:pPr>
              <a:r>
                <a:rPr lang="en-GB" altLang="en-US" sz="1300" dirty="0">
                  <a:solidFill>
                    <a:srgbClr val="0070C0"/>
                  </a:solidFill>
                  <a:latin typeface="Calibri" panose="020F0502020204030204" pitchFamily="34" charset="0"/>
                </a:rPr>
                <a:t>Such a lovely pre school! The staff are so caring and really get to know the children well. The activities and resources they have are outstanding. For me, I absolutely love the outside space they have and the importance they put on playing outside and doing fun activities.</a:t>
              </a:r>
              <a:endParaRPr lang="en-GB" altLang="en-US" sz="853" dirty="0">
                <a:solidFill>
                  <a:srgbClr val="0070C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70C0"/>
                  </a:solidFill>
                  <a:latin typeface="Calibri" panose="020F0502020204030204" pitchFamily="34" charset="0"/>
                </a:rPr>
                <a:t>RB</a:t>
              </a:r>
              <a:endParaRPr lang="en-US" altLang="en-US" sz="2925" dirty="0">
                <a:latin typeface="Arial" panose="020B0604020202020204" pitchFamily="34" charset="0"/>
              </a:endParaRPr>
            </a:p>
          </p:txBody>
        </p:sp>
      </p:grpSp>
      <p:pic>
        <p:nvPicPr>
          <p:cNvPr id="8" name="Picture 7" descr="A group of kids playing in a playground&#10;&#10;Description automatically generated">
            <a:extLst>
              <a:ext uri="{FF2B5EF4-FFF2-40B4-BE49-F238E27FC236}">
                <a16:creationId xmlns:a16="http://schemas.microsoft.com/office/drawing/2014/main" id="{C1C6CE7F-6679-86C2-989D-DA6A2FFEC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2503" y="537353"/>
            <a:ext cx="1627346" cy="1869377"/>
          </a:xfrm>
          <a:prstGeom prst="rect">
            <a:avLst/>
          </a:prstGeom>
        </p:spPr>
      </p:pic>
      <p:pic>
        <p:nvPicPr>
          <p:cNvPr id="10" name="Picture 9" descr="A child playing with legos&#10;&#10;Description automatically generated">
            <a:extLst>
              <a:ext uri="{FF2B5EF4-FFF2-40B4-BE49-F238E27FC236}">
                <a16:creationId xmlns:a16="http://schemas.microsoft.com/office/drawing/2014/main" id="{43FA8EE1-F9B5-3F21-2A24-9BB9D0457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80055" y="579259"/>
            <a:ext cx="1627346" cy="1785570"/>
          </a:xfrm>
          <a:prstGeom prst="rect">
            <a:avLst/>
          </a:prstGeom>
        </p:spPr>
      </p:pic>
      <p:pic>
        <p:nvPicPr>
          <p:cNvPr id="13" name="Picture 12" descr="A child holding a yellow and yellow football ball&#10;&#10;Description automatically generated">
            <a:extLst>
              <a:ext uri="{FF2B5EF4-FFF2-40B4-BE49-F238E27FC236}">
                <a16:creationId xmlns:a16="http://schemas.microsoft.com/office/drawing/2014/main" id="{C756F35C-FCBB-16FB-FED0-3FD053505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4407" y="658367"/>
            <a:ext cx="2256536" cy="1627347"/>
          </a:xfrm>
          <a:prstGeom prst="rect">
            <a:avLst/>
          </a:prstGeom>
        </p:spPr>
      </p:pic>
      <p:pic>
        <p:nvPicPr>
          <p:cNvPr id="15" name="Picture 14" descr="A person and a child sitting on the floor&#10;&#10;Description automatically generated">
            <a:extLst>
              <a:ext uri="{FF2B5EF4-FFF2-40B4-BE49-F238E27FC236}">
                <a16:creationId xmlns:a16="http://schemas.microsoft.com/office/drawing/2014/main" id="{63E6943C-465B-5328-626A-3EE0AB57AB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78924" y="4247265"/>
            <a:ext cx="1552467" cy="1766483"/>
          </a:xfrm>
          <a:prstGeom prst="rect">
            <a:avLst/>
          </a:prstGeom>
        </p:spPr>
      </p:pic>
      <p:pic>
        <p:nvPicPr>
          <p:cNvPr id="17" name="Picture 16" descr="A group of children in a classroom&#10;&#10;Description automatically generated">
            <a:extLst>
              <a:ext uri="{FF2B5EF4-FFF2-40B4-BE49-F238E27FC236}">
                <a16:creationId xmlns:a16="http://schemas.microsoft.com/office/drawing/2014/main" id="{69845A51-C05C-96E0-B6E3-2D22D51540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600270" y="4192400"/>
            <a:ext cx="1552469" cy="1876211"/>
          </a:xfrm>
          <a:prstGeom prst="rect">
            <a:avLst/>
          </a:prstGeom>
        </p:spPr>
      </p:pic>
      <p:pic>
        <p:nvPicPr>
          <p:cNvPr id="19" name="Picture 18" descr="A child cutting a piece of wood&#10;&#10;Description automatically generated">
            <a:extLst>
              <a:ext uri="{FF2B5EF4-FFF2-40B4-BE49-F238E27FC236}">
                <a16:creationId xmlns:a16="http://schemas.microsoft.com/office/drawing/2014/main" id="{96F21D5F-4021-AD70-DF53-CC170B810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4610" y="4354272"/>
            <a:ext cx="2071903" cy="1552468"/>
          </a:xfrm>
          <a:prstGeom prst="rect">
            <a:avLst/>
          </a:prstGeom>
        </p:spPr>
      </p:pic>
    </p:spTree>
    <p:extLst>
      <p:ext uri="{BB962C8B-B14F-4D97-AF65-F5344CB8AC3E}">
        <p14:creationId xmlns:p14="http://schemas.microsoft.com/office/powerpoint/2010/main" val="412734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C9108B3-A694-4A5A-833A-5EA08BDBFF5F}"/>
              </a:ext>
            </a:extLst>
          </p:cNvPr>
          <p:cNvGrpSpPr>
            <a:grpSpLocks/>
          </p:cNvGrpSpPr>
          <p:nvPr/>
        </p:nvGrpSpPr>
        <p:grpSpPr bwMode="auto">
          <a:xfrm>
            <a:off x="377952" y="184626"/>
            <a:ext cx="6059424" cy="9300756"/>
            <a:chOff x="105518989" y="106626053"/>
            <a:chExt cx="4417822" cy="6090757"/>
          </a:xfrm>
        </p:grpSpPr>
        <p:pic>
          <p:nvPicPr>
            <p:cNvPr id="4100" name="Picture 4">
              <a:extLst>
                <a:ext uri="{FF2B5EF4-FFF2-40B4-BE49-F238E27FC236}">
                  <a16:creationId xmlns:a16="http://schemas.microsoft.com/office/drawing/2014/main" id="{1EFACAF2-80C7-47C6-A534-D1B9114A2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18989" y="106626053"/>
              <a:ext cx="1973518" cy="602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5">
              <a:extLst>
                <a:ext uri="{FF2B5EF4-FFF2-40B4-BE49-F238E27FC236}">
                  <a16:creationId xmlns:a16="http://schemas.microsoft.com/office/drawing/2014/main" id="{FA78A593-2747-4265-B74D-9833C393812E}"/>
                </a:ext>
              </a:extLst>
            </p:cNvPr>
            <p:cNvSpPr txBox="1">
              <a:spLocks noChangeArrowheads="1"/>
            </p:cNvSpPr>
            <p:nvPr/>
          </p:nvSpPr>
          <p:spPr bwMode="auto">
            <a:xfrm>
              <a:off x="105901150" y="107228254"/>
              <a:ext cx="1643721" cy="345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275" b="1" dirty="0">
                  <a:solidFill>
                    <a:srgbClr val="000000"/>
                  </a:solidFill>
                  <a:latin typeface="Arial" panose="020B0604020202020204" pitchFamily="34" charset="0"/>
                </a:rPr>
                <a:t>Your Child</a:t>
              </a:r>
              <a:endParaRPr lang="en-US" altLang="en-US" sz="2600" dirty="0">
                <a:latin typeface="Arial" panose="020B0604020202020204" pitchFamily="34" charset="0"/>
              </a:endParaRPr>
            </a:p>
          </p:txBody>
        </p:sp>
        <p:sp>
          <p:nvSpPr>
            <p:cNvPr id="6" name="Text Box 6">
              <a:extLst>
                <a:ext uri="{FF2B5EF4-FFF2-40B4-BE49-F238E27FC236}">
                  <a16:creationId xmlns:a16="http://schemas.microsoft.com/office/drawing/2014/main" id="{8D36741A-A80A-4579-9C96-65A3B4D5CC34}"/>
                </a:ext>
              </a:extLst>
            </p:cNvPr>
            <p:cNvSpPr txBox="1">
              <a:spLocks noChangeArrowheads="1"/>
            </p:cNvSpPr>
            <p:nvPr/>
          </p:nvSpPr>
          <p:spPr bwMode="auto">
            <a:xfrm>
              <a:off x="105651743" y="107504518"/>
              <a:ext cx="4285068" cy="5212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are here to support and encourage your child and to work with you to settle your child/children quickly and happily within our setting.</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Settling-in visits</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arrange two settling in visits: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The first visit will last for 1 hour, with parental support. </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You will be greeted by your child’s key person so that you have immediate support from day one.</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The second visit will last for 2 hours. We initially ask you to stay until your child is settled then depending on your child’s views and feelings, you can leave them for the rest of the two hours, as long as your child is happy for you to do so.</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are extremely flexible. If your child needs further settling in visits we will increase them until your child is happy, confident and relaxed.</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Key Person</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Your child will be allocated a key person before their first visit. The key person approach gives every child the reassurance to feel secure and cared for, helping them to become familiar with the Pre-School environment and to feel confident and safe within it. We recognise every child’s individuality, efforts and achievements and believe that relationships between adults and children are crucial for the child’s happiness and well-being.</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Home to School Book</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When your child starts you will be given a “Home to School” book. This is a communication line between your child’s key person and you as a parent, this will help us share information regarding anything we and you feel is appropriate. Please deposit the book into the tray provided each morning for the key person to access.</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Sickness</a:t>
              </a:r>
            </a:p>
            <a:p>
              <a:pPr defTabSz="742950" eaLnBrk="0" fontAlgn="base" hangingPunct="0">
                <a:spcBef>
                  <a:spcPct val="0"/>
                </a:spcBef>
                <a:spcAft>
                  <a:spcPts val="650"/>
                </a:spcAft>
              </a:pPr>
              <a:r>
                <a:rPr lang="en-GB" altLang="en-US" sz="1300" dirty="0">
                  <a:solidFill>
                    <a:srgbClr val="000000"/>
                  </a:solidFill>
                  <a:latin typeface="Arial" panose="020B0604020202020204" pitchFamily="34" charset="0"/>
                </a:rPr>
                <a:t>Please contact the Playhouse if your child is unable to attend a session. If your child has a sickness or diarrhoea please leave a minimum of 48 hours after the last bout before returning them to Pre-School or Out of School Club.</a:t>
              </a:r>
              <a:endParaRPr lang="en-US" altLang="en-US" sz="2275" dirty="0">
                <a:latin typeface="Arial" panose="020B0604020202020204" pitchFamily="34" charset="0"/>
              </a:endParaRPr>
            </a:p>
          </p:txBody>
        </p:sp>
      </p:grpSp>
      <p:pic>
        <p:nvPicPr>
          <p:cNvPr id="3" name="Picture 2" descr="A child and child holding up a ball&#10;&#10;Description automatically generated">
            <a:extLst>
              <a:ext uri="{FF2B5EF4-FFF2-40B4-BE49-F238E27FC236}">
                <a16:creationId xmlns:a16="http://schemas.microsoft.com/office/drawing/2014/main" id="{BCD81B69-BEB2-261D-B787-FF2D1C542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870" y="184626"/>
            <a:ext cx="2254506" cy="1546638"/>
          </a:xfrm>
          <a:prstGeom prst="rect">
            <a:avLst/>
          </a:prstGeom>
        </p:spPr>
      </p:pic>
    </p:spTree>
    <p:extLst>
      <p:ext uri="{BB962C8B-B14F-4D97-AF65-F5344CB8AC3E}">
        <p14:creationId xmlns:p14="http://schemas.microsoft.com/office/powerpoint/2010/main" val="17119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44984E3-7588-4A6C-8266-BA638552E788}"/>
              </a:ext>
            </a:extLst>
          </p:cNvPr>
          <p:cNvGrpSpPr>
            <a:grpSpLocks/>
          </p:cNvGrpSpPr>
          <p:nvPr/>
        </p:nvGrpSpPr>
        <p:grpSpPr bwMode="auto">
          <a:xfrm>
            <a:off x="597410" y="342352"/>
            <a:ext cx="5702296" cy="9867461"/>
            <a:chOff x="110315153" y="106629200"/>
            <a:chExt cx="4612640" cy="7775316"/>
          </a:xfrm>
        </p:grpSpPr>
        <p:sp>
          <p:nvSpPr>
            <p:cNvPr id="5" name="Text Box 3">
              <a:extLst>
                <a:ext uri="{FF2B5EF4-FFF2-40B4-BE49-F238E27FC236}">
                  <a16:creationId xmlns:a16="http://schemas.microsoft.com/office/drawing/2014/main" id="{D0A11D53-5854-41F0-AC83-67A8FD5D09CD}"/>
                </a:ext>
              </a:extLst>
            </p:cNvPr>
            <p:cNvSpPr txBox="1">
              <a:spLocks noChangeArrowheads="1"/>
            </p:cNvSpPr>
            <p:nvPr/>
          </p:nvSpPr>
          <p:spPr bwMode="auto">
            <a:xfrm>
              <a:off x="110484920" y="106629200"/>
              <a:ext cx="2556672" cy="74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algn="ctr" defTabSz="742950" eaLnBrk="0" fontAlgn="base" hangingPunct="0">
                <a:spcBef>
                  <a:spcPct val="0"/>
                </a:spcBef>
                <a:spcAft>
                  <a:spcPct val="0"/>
                </a:spcAft>
              </a:pPr>
              <a:r>
                <a:rPr lang="en-GB" altLang="en-US" sz="2600" b="1" dirty="0">
                  <a:solidFill>
                    <a:srgbClr val="000000"/>
                  </a:solidFill>
                  <a:latin typeface="Arial" panose="020B0604020202020204" pitchFamily="34" charset="0"/>
                </a:rPr>
                <a:t>Your child’s learning journey</a:t>
              </a:r>
              <a:endParaRPr lang="en-US" altLang="en-US" sz="2925" dirty="0">
                <a:latin typeface="Arial" panose="020B0604020202020204" pitchFamily="34" charset="0"/>
              </a:endParaRPr>
            </a:p>
          </p:txBody>
        </p:sp>
        <p:sp>
          <p:nvSpPr>
            <p:cNvPr id="6" name="Text Box 5">
              <a:extLst>
                <a:ext uri="{FF2B5EF4-FFF2-40B4-BE49-F238E27FC236}">
                  <a16:creationId xmlns:a16="http://schemas.microsoft.com/office/drawing/2014/main" id="{82576763-AEBA-494C-80D2-4947CFBBF165}"/>
                </a:ext>
              </a:extLst>
            </p:cNvPr>
            <p:cNvSpPr txBox="1">
              <a:spLocks noChangeArrowheads="1"/>
            </p:cNvSpPr>
            <p:nvPr/>
          </p:nvSpPr>
          <p:spPr bwMode="auto">
            <a:xfrm>
              <a:off x="110315153" y="107906253"/>
              <a:ext cx="4612640" cy="649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All practitioners observe all children in the setting daily using a variety of both written and photographic observations. If a child is aged between 2 and 3 we will also complete a progress check at ‘2’ in the 3 prime areas: personal, social &amp; emotional, physical development, communication &amp; language.</a:t>
              </a:r>
              <a:br>
                <a:rPr lang="en-GB" altLang="en-US" sz="1300" dirty="0">
                  <a:solidFill>
                    <a:srgbClr val="1BA9D9"/>
                  </a:solidFill>
                  <a:latin typeface="Arial" panose="020B0604020202020204" pitchFamily="34" charset="0"/>
                </a:rPr>
              </a:br>
              <a:br>
                <a:rPr lang="en-GB" altLang="en-US" sz="1300" dirty="0">
                  <a:solidFill>
                    <a:srgbClr val="444444"/>
                  </a:solidFill>
                  <a:latin typeface="Arial" panose="020B0604020202020204" pitchFamily="34" charset="0"/>
                </a:rPr>
              </a:br>
              <a:r>
                <a:rPr lang="en-GB" altLang="en-US" sz="1300" dirty="0">
                  <a:solidFill>
                    <a:srgbClr val="444444"/>
                  </a:solidFill>
                  <a:latin typeface="Arial" panose="020B0604020202020204" pitchFamily="34" charset="0"/>
                </a:rPr>
                <a:t>		All observations are shared with the parent via 			Tapestry and help obtain a clear picture of the 			child’s needs and how to plan at both the setting 			and at home.</a:t>
              </a:r>
            </a:p>
            <a:p>
              <a:pPr defTabSz="742950" eaLnBrk="0" fontAlgn="base" hangingPunct="0">
                <a:spcBef>
                  <a:spcPct val="0"/>
                </a:spcBef>
                <a:spcAft>
                  <a:spcPct val="0"/>
                </a:spcAft>
              </a:pPr>
              <a:endParaRPr lang="en-GB" altLang="en-US" sz="1300" dirty="0">
                <a:solidFill>
                  <a:srgbClr val="444444"/>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We also plan using Personal Or Possible Lines of Development (P.L.O.Ds) at least every 6 weeks to define what interests your child, and how we can use that interest to support your child. We analyse this information to assess how your child is developing and learning, and use this to plan weekly activities that will enhance your child’s play, develop their skills and to complete each child’s individual ‘learning journey’.</a:t>
              </a:r>
            </a:p>
            <a:p>
              <a:pPr defTabSz="742950" eaLnBrk="0" fontAlgn="base" hangingPunct="0">
                <a:spcBef>
                  <a:spcPct val="0"/>
                </a:spcBef>
                <a:spcAft>
                  <a:spcPct val="0"/>
                </a:spcAft>
              </a:pPr>
              <a:endParaRPr lang="en-GB" altLang="en-US" sz="1300" dirty="0">
                <a:solidFill>
                  <a:srgbClr val="444444"/>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It is crucial we discuss, share and involve parents as you know your child best! By doing so we can obtain a full, rounded picture of your child and this helps us understand how we can support their development with the cooperation and understanding of all parents. We share this information with you using our ‘home to school’ books, Tapestry and one to one meetings with your child’s key person. We also meet with you for Summary 1s, a final summing up and Summary 2s at the end of the summer term for all children moving up to school in September.</a:t>
              </a:r>
            </a:p>
            <a:p>
              <a:pPr defTabSz="742950" eaLnBrk="0" fontAlgn="base" hangingPunct="0">
                <a:spcBef>
                  <a:spcPct val="0"/>
                </a:spcBef>
                <a:spcAft>
                  <a:spcPct val="0"/>
                </a:spcAft>
              </a:pPr>
              <a:endParaRPr lang="en-GB" altLang="en-US" sz="1300" dirty="0">
                <a:solidFill>
                  <a:srgbClr val="444444"/>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Each of the seven areas of learning and development are broken up into the following bands for development: Birth – 11 months, 8-20 months, 16-26 months, 22-36 months, 30-50 months and 40-60 months including Early Learning Goals. You will notice in your child’s folder these age bands mentioned on their observations; this is to help you plot your child’s development, but please note the age bands are guidelines only and not fixed with many children overlapping several stages. EYFS guidance is also used by schools during your child’s reception year.</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444444"/>
                  </a:solidFill>
                  <a:latin typeface="Arial" panose="020B0604020202020204" pitchFamily="34" charset="0"/>
                </a:rPr>
                <a:t>At Helpston Pre-school we are always available to discuss your child’s needs and development. If you require further information on the EYFS or how we plan and observe please feel free to talk to us or make an appointment.</a:t>
              </a:r>
              <a:endParaRPr lang="en-US" altLang="en-US" sz="1300" dirty="0">
                <a:latin typeface="Arial" panose="020B0604020202020204" pitchFamily="34" charset="0"/>
              </a:endParaRPr>
            </a:p>
          </p:txBody>
        </p:sp>
        <p:pic>
          <p:nvPicPr>
            <p:cNvPr id="5126" name="Picture 6" descr="290554_s[1]">
              <a:extLst>
                <a:ext uri="{FF2B5EF4-FFF2-40B4-BE49-F238E27FC236}">
                  <a16:creationId xmlns:a16="http://schemas.microsoft.com/office/drawing/2014/main" id="{7869FF65-DFAA-490E-9D8D-5A25D1671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71818" y="108604673"/>
              <a:ext cx="792673" cy="79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pic>
        <p:nvPicPr>
          <p:cNvPr id="3" name="Picture 2" descr="A group of children playing with toys&#10;&#10;Description automatically generated">
            <a:extLst>
              <a:ext uri="{FF2B5EF4-FFF2-40B4-BE49-F238E27FC236}">
                <a16:creationId xmlns:a16="http://schemas.microsoft.com/office/drawing/2014/main" id="{80F132F4-EFD9-300F-3BD8-1338942FD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944" y="342352"/>
            <a:ext cx="2556762" cy="1620676"/>
          </a:xfrm>
          <a:prstGeom prst="rect">
            <a:avLst/>
          </a:prstGeom>
        </p:spPr>
      </p:pic>
    </p:spTree>
    <p:extLst>
      <p:ext uri="{BB962C8B-B14F-4D97-AF65-F5344CB8AC3E}">
        <p14:creationId xmlns:p14="http://schemas.microsoft.com/office/powerpoint/2010/main" val="291498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id="{F192C57E-0A45-491A-A3BA-8D8643383802}"/>
              </a:ext>
            </a:extLst>
          </p:cNvPr>
          <p:cNvGrpSpPr>
            <a:grpSpLocks/>
          </p:cNvGrpSpPr>
          <p:nvPr/>
        </p:nvGrpSpPr>
        <p:grpSpPr bwMode="auto">
          <a:xfrm>
            <a:off x="207262" y="126155"/>
            <a:ext cx="6266687" cy="9556169"/>
            <a:chOff x="105231468" y="106695731"/>
            <a:chExt cx="4547332" cy="7343889"/>
          </a:xfrm>
        </p:grpSpPr>
        <p:pic>
          <p:nvPicPr>
            <p:cNvPr id="6150" name="Picture 6">
              <a:extLst>
                <a:ext uri="{FF2B5EF4-FFF2-40B4-BE49-F238E27FC236}">
                  <a16:creationId xmlns:a16="http://schemas.microsoft.com/office/drawing/2014/main" id="{867A8833-B5D6-4E6E-9900-14C650184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1468" y="106695731"/>
              <a:ext cx="2726200" cy="83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6" name="Text Box 7">
              <a:extLst>
                <a:ext uri="{FF2B5EF4-FFF2-40B4-BE49-F238E27FC236}">
                  <a16:creationId xmlns:a16="http://schemas.microsoft.com/office/drawing/2014/main" id="{C673B6D7-02EB-467B-A00A-3A37B647473B}"/>
                </a:ext>
              </a:extLst>
            </p:cNvPr>
            <p:cNvSpPr txBox="1">
              <a:spLocks noChangeArrowheads="1"/>
            </p:cNvSpPr>
            <p:nvPr/>
          </p:nvSpPr>
          <p:spPr bwMode="auto">
            <a:xfrm>
              <a:off x="105470337" y="107602563"/>
              <a:ext cx="4308463" cy="6437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400" b="1" dirty="0">
                  <a:solidFill>
                    <a:srgbClr val="000000"/>
                  </a:solidFill>
                  <a:latin typeface="Arial" panose="020B0604020202020204" pitchFamily="34" charset="0"/>
                </a:rPr>
                <a:t>Daily routines—Preschool</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We encourage our children to become independent, although of course we help when they need it!</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9.00 In the cloakroom, children change outdoor shoes to their slippers, putting their shoes away in their drawer, and hanging up their coats and bags on their assigned peg.</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Children place their water bottles and home folders into the correct trays inside the main room, and put their sharing toy into the Home basket.</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9:10 Circle time - we do the register, days of the week song, and talk about who has brought what in for the sound of the week.</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9:20 Session start - free flow which means children are able to access inside and outside.</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Activities are set weekly but adapted to the child's choice and they can also take things out of drawers and off the shelf, which gives them free choice.</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Snack is available until 10:30.</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11:30 tidy up</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11:40 Story Time - singing, musical instruments, ring games, parachute, phonics (Silly Soup) cosmic yoga etc</a:t>
              </a: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12:00 Lunch time - packed lunch or hot dinners</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Session starts again after lunch and new games and </a:t>
              </a: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activities are set out.</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2:50 Story time </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3.15 Preschool session finishes</a:t>
              </a:r>
              <a:endParaRPr lang="en-US" altLang="en-US" sz="2275" dirty="0">
                <a:latin typeface="Arial" panose="020B0604020202020204" pitchFamily="34" charset="0"/>
              </a:endParaRPr>
            </a:p>
          </p:txBody>
        </p:sp>
      </p:grpSp>
      <p:pic>
        <p:nvPicPr>
          <p:cNvPr id="7" name="Picture 6" descr="A child and child playing in a pool&#10;&#10;Description automatically generated">
            <a:extLst>
              <a:ext uri="{FF2B5EF4-FFF2-40B4-BE49-F238E27FC236}">
                <a16:creationId xmlns:a16="http://schemas.microsoft.com/office/drawing/2014/main" id="{FD71B6F7-510F-AD80-B03F-28977C7FE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497" y="223676"/>
            <a:ext cx="1591056" cy="1568548"/>
          </a:xfrm>
          <a:prstGeom prst="rect">
            <a:avLst/>
          </a:prstGeom>
        </p:spPr>
      </p:pic>
    </p:spTree>
    <p:extLst>
      <p:ext uri="{BB962C8B-B14F-4D97-AF65-F5344CB8AC3E}">
        <p14:creationId xmlns:p14="http://schemas.microsoft.com/office/powerpoint/2010/main" val="355357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99653B6-8A51-4E71-B277-A3AD8AC3446A}"/>
              </a:ext>
            </a:extLst>
          </p:cNvPr>
          <p:cNvGrpSpPr>
            <a:grpSpLocks/>
          </p:cNvGrpSpPr>
          <p:nvPr/>
        </p:nvGrpSpPr>
        <p:grpSpPr bwMode="auto">
          <a:xfrm>
            <a:off x="486846" y="359492"/>
            <a:ext cx="6000092" cy="9447294"/>
            <a:chOff x="110470153" y="106687797"/>
            <a:chExt cx="4284567" cy="6937036"/>
          </a:xfrm>
        </p:grpSpPr>
        <p:sp>
          <p:nvSpPr>
            <p:cNvPr id="5" name="Text Box 3">
              <a:extLst>
                <a:ext uri="{FF2B5EF4-FFF2-40B4-BE49-F238E27FC236}">
                  <a16:creationId xmlns:a16="http://schemas.microsoft.com/office/drawing/2014/main" id="{475F4145-DEC5-4F73-A5E2-FF5EB43089A3}"/>
                </a:ext>
              </a:extLst>
            </p:cNvPr>
            <p:cNvSpPr txBox="1">
              <a:spLocks noChangeArrowheads="1"/>
            </p:cNvSpPr>
            <p:nvPr/>
          </p:nvSpPr>
          <p:spPr bwMode="auto">
            <a:xfrm>
              <a:off x="110470153" y="106687797"/>
              <a:ext cx="4284567" cy="4657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Daily Routines—Out of School Club</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			Early bird 7.30am - 8am</a:t>
              </a:r>
              <a:br>
                <a:rPr lang="en-GB" altLang="en-US" sz="1300" b="1" dirty="0">
                  <a:solidFill>
                    <a:srgbClr val="000000"/>
                  </a:solidFill>
                  <a:latin typeface="Arial" panose="020B0604020202020204" pitchFamily="34" charset="0"/>
                </a:rPr>
              </a:br>
              <a:r>
                <a:rPr lang="en-GB" altLang="en-US" sz="1300" b="1" dirty="0">
                  <a:solidFill>
                    <a:srgbClr val="000000"/>
                  </a:solidFill>
                  <a:latin typeface="Arial" panose="020B0604020202020204" pitchFamily="34" charset="0"/>
                </a:rPr>
                <a:t>			Breakfast Club 8am - school start</a:t>
              </a:r>
              <a:br>
                <a:rPr lang="en-GB" altLang="en-US" sz="1300" b="1" dirty="0">
                  <a:solidFill>
                    <a:srgbClr val="000000"/>
                  </a:solidFill>
                  <a:latin typeface="Arial" panose="020B0604020202020204" pitchFamily="34" charset="0"/>
                </a:rPr>
              </a:br>
              <a:r>
                <a:rPr lang="en-GB" altLang="en-US" sz="1300" b="1" dirty="0">
                  <a:solidFill>
                    <a:srgbClr val="000000"/>
                  </a:solidFill>
                  <a:latin typeface="Arial" panose="020B0604020202020204" pitchFamily="34" charset="0"/>
                </a:rPr>
                <a:t>	</a:t>
              </a:r>
              <a:r>
                <a:rPr lang="en-GB" altLang="en-US" sz="1300" dirty="0">
                  <a:solidFill>
                    <a:srgbClr val="202124"/>
                  </a:solidFill>
                  <a:latin typeface="Arial" panose="020B0604020202020204" pitchFamily="34" charset="0"/>
                </a:rPr>
                <a:t>		Children are able to access breakfast 				and all the toys are available to them.</a:t>
              </a: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			Children are taken over for school ready 			for the start of school.</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endParaRPr lang="en-GB" altLang="en-US" sz="1300" b="1" dirty="0">
                <a:solidFill>
                  <a:srgbClr val="202124"/>
                </a:solidFill>
                <a:latin typeface="Arial" panose="020B0604020202020204" pitchFamily="34" charset="0"/>
              </a:endParaRPr>
            </a:p>
            <a:p>
              <a:pPr marR="599778" defTabSz="742950" eaLnBrk="0" fontAlgn="base" hangingPunct="0">
                <a:spcBef>
                  <a:spcPct val="0"/>
                </a:spcBef>
                <a:spcAft>
                  <a:spcPct val="0"/>
                </a:spcAft>
              </a:pPr>
              <a:endParaRPr lang="en-GB" altLang="en-US" sz="1300" b="1" dirty="0">
                <a:solidFill>
                  <a:srgbClr val="202124"/>
                </a:solidFill>
                <a:latin typeface="Arial" panose="020B0604020202020204" pitchFamily="34" charset="0"/>
              </a:endParaRPr>
            </a:p>
            <a:p>
              <a:pPr marR="599778" defTabSz="742950" eaLnBrk="0" fontAlgn="base" hangingPunct="0">
                <a:spcBef>
                  <a:spcPct val="0"/>
                </a:spcBef>
                <a:spcAft>
                  <a:spcPct val="0"/>
                </a:spcAft>
              </a:pPr>
              <a:endParaRPr lang="en-GB" altLang="en-US" sz="1300" b="1" dirty="0">
                <a:solidFill>
                  <a:srgbClr val="202124"/>
                </a:solidFill>
                <a:latin typeface="Arial" panose="020B0604020202020204" pitchFamily="34" charset="0"/>
              </a:endParaRPr>
            </a:p>
            <a:p>
              <a:pPr marR="599778" defTabSz="742950" eaLnBrk="0" fontAlgn="base" hangingPunct="0">
                <a:spcBef>
                  <a:spcPct val="0"/>
                </a:spcBef>
                <a:spcAft>
                  <a:spcPct val="0"/>
                </a:spcAft>
              </a:pPr>
              <a:endParaRPr lang="en-GB" altLang="en-US" sz="1300" b="1" dirty="0">
                <a:solidFill>
                  <a:srgbClr val="202124"/>
                </a:solidFill>
                <a:latin typeface="Arial" panose="020B0604020202020204" pitchFamily="34" charset="0"/>
              </a:endParaRPr>
            </a:p>
            <a:p>
              <a:pPr marR="599778" defTabSz="742950" eaLnBrk="0" fontAlgn="base" hangingPunct="0">
                <a:spcBef>
                  <a:spcPct val="0"/>
                </a:spcBef>
                <a:spcAft>
                  <a:spcPct val="0"/>
                </a:spcAft>
              </a:pPr>
              <a:endParaRPr lang="en-GB" altLang="en-US" sz="1300" b="1"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b="1" dirty="0">
                  <a:solidFill>
                    <a:srgbClr val="202124"/>
                  </a:solidFill>
                  <a:latin typeface="Arial" panose="020B0604020202020204" pitchFamily="34" charset="0"/>
                </a:rPr>
                <a:t>Out of school club 3.30pm - 5.30pm close (2.30pm Fridays)</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Reception are collected via the linked corridor, which helps the transition to be calmer and less overwhelming.</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Years 1,2,3,4,5,6 are collected in the main corridor of the school and sign in on the register and then brought over.</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Children can access inside and outside of the Playhouse.</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spcAft>
                  <a:spcPct val="0"/>
                </a:spcAft>
              </a:pPr>
              <a:r>
                <a:rPr lang="en-GB" altLang="en-US" sz="1300" dirty="0">
                  <a:solidFill>
                    <a:srgbClr val="202124"/>
                  </a:solidFill>
                  <a:latin typeface="Arial" panose="020B0604020202020204" pitchFamily="34" charset="0"/>
                </a:rPr>
                <a:t>Snack is available 3:45/4:00pm </a:t>
              </a:r>
            </a:p>
            <a:p>
              <a:pPr marR="599778" defTabSz="742950" eaLnBrk="0" fontAlgn="base" hangingPunct="0">
                <a:spcBef>
                  <a:spcPct val="0"/>
                </a:spcBef>
                <a:spcAft>
                  <a:spcPct val="0"/>
                </a:spcAft>
              </a:pPr>
              <a:endParaRPr lang="en-GB" altLang="en-US" sz="1300" dirty="0">
                <a:solidFill>
                  <a:srgbClr val="202124"/>
                </a:solidFill>
                <a:latin typeface="Arial" panose="020B0604020202020204" pitchFamily="34" charset="0"/>
              </a:endParaRPr>
            </a:p>
            <a:p>
              <a:pPr marR="599778" defTabSz="742950" eaLnBrk="0" fontAlgn="base" hangingPunct="0">
                <a:spcBef>
                  <a:spcPct val="0"/>
                </a:spcBef>
              </a:pPr>
              <a:r>
                <a:rPr lang="en-GB" altLang="en-US" sz="1300" dirty="0">
                  <a:solidFill>
                    <a:srgbClr val="202124"/>
                  </a:solidFill>
                  <a:latin typeface="Arial" panose="020B0604020202020204" pitchFamily="34" charset="0"/>
                </a:rPr>
                <a:t>Children are able to choose their own activities. There is a new adult lead activity every day.</a:t>
              </a:r>
            </a:p>
            <a:p>
              <a:pPr marR="599778" defTabSz="742950" eaLnBrk="0" fontAlgn="base" hangingPunct="0">
                <a:spcBef>
                  <a:spcPct val="0"/>
                </a:spcBef>
              </a:pPr>
              <a:endParaRPr lang="en-GB" altLang="en-US" sz="1300" dirty="0">
                <a:solidFill>
                  <a:srgbClr val="202124"/>
                </a:solidFill>
                <a:latin typeface="Arial" panose="020B0604020202020204" pitchFamily="34" charset="0"/>
              </a:endParaRPr>
            </a:p>
            <a:p>
              <a:pPr defTabSz="742950" eaLnBrk="0" fontAlgn="base" hangingPunct="0">
                <a:spcBef>
                  <a:spcPct val="0"/>
                </a:spcBef>
                <a:spcAft>
                  <a:spcPts val="650"/>
                </a:spcAft>
              </a:pPr>
              <a:r>
                <a:rPr lang="en-GB" altLang="en-US" sz="1300" dirty="0">
                  <a:solidFill>
                    <a:srgbClr val="202124"/>
                  </a:solidFill>
                  <a:latin typeface="Arial" panose="020B0604020202020204" pitchFamily="34" charset="0"/>
                </a:rPr>
                <a:t>Children are picked up at differing times throughout the evening</a:t>
              </a:r>
              <a:r>
                <a:rPr lang="en-GB" altLang="en-US" sz="1300" b="1" dirty="0">
                  <a:solidFill>
                    <a:srgbClr val="202124"/>
                  </a:solidFill>
                  <a:latin typeface="Arial" panose="020B0604020202020204" pitchFamily="34" charset="0"/>
                </a:rPr>
                <a:t>; we close at 5.30pm.</a:t>
              </a:r>
              <a:endParaRPr lang="en-US" altLang="en-US" sz="1300" b="1" dirty="0">
                <a:latin typeface="Arial" panose="020B0604020202020204" pitchFamily="34" charset="0"/>
              </a:endParaRPr>
            </a:p>
          </p:txBody>
        </p:sp>
        <p:pic>
          <p:nvPicPr>
            <p:cNvPr id="7174" name="Picture 6" descr="52161670_2189964421265341_1724862469551161344_n[1]">
              <a:extLst>
                <a:ext uri="{FF2B5EF4-FFF2-40B4-BE49-F238E27FC236}">
                  <a16:creationId xmlns:a16="http://schemas.microsoft.com/office/drawing/2014/main" id="{EB74F069-7150-4CE3-B762-8516908C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0635" y="111471991"/>
              <a:ext cx="2016996" cy="1512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7175" name="Picture 7" descr="48364439_2158348931093557_9219593689699975168_n[1]">
              <a:extLst>
                <a:ext uri="{FF2B5EF4-FFF2-40B4-BE49-F238E27FC236}">
                  <a16:creationId xmlns:a16="http://schemas.microsoft.com/office/drawing/2014/main" id="{EA642D6D-6239-42D1-B02A-33BEF176E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89525" y="111471991"/>
              <a:ext cx="1991611" cy="1488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nvGrpSpPr>
            <p:cNvPr id="6" name="Group 8">
              <a:extLst>
                <a:ext uri="{FF2B5EF4-FFF2-40B4-BE49-F238E27FC236}">
                  <a16:creationId xmlns:a16="http://schemas.microsoft.com/office/drawing/2014/main" id="{055466E9-1E20-4668-8255-5B7AC9EE844D}"/>
                </a:ext>
              </a:extLst>
            </p:cNvPr>
            <p:cNvGrpSpPr>
              <a:grpSpLocks/>
            </p:cNvGrpSpPr>
            <p:nvPr/>
          </p:nvGrpSpPr>
          <p:grpSpPr bwMode="auto">
            <a:xfrm>
              <a:off x="110596075" y="113043218"/>
              <a:ext cx="4078616" cy="581615"/>
              <a:chOff x="110596075" y="113043218"/>
              <a:chExt cx="4078616" cy="581615"/>
            </a:xfrm>
          </p:grpSpPr>
          <p:pic>
            <p:nvPicPr>
              <p:cNvPr id="7177" name="Picture 9" descr="Facebook400x230[1]">
                <a:extLst>
                  <a:ext uri="{FF2B5EF4-FFF2-40B4-BE49-F238E27FC236}">
                    <a16:creationId xmlns:a16="http://schemas.microsoft.com/office/drawing/2014/main" id="{5A015B43-DA57-40C1-A9FE-12BDE0A02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74" t="20424" r="32886" b="20834"/>
              <a:stretch>
                <a:fillRect/>
              </a:stretch>
            </p:blipFill>
            <p:spPr bwMode="auto">
              <a:xfrm>
                <a:off x="110596075" y="113043218"/>
                <a:ext cx="546056" cy="538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7" name="Text Box 10">
                <a:extLst>
                  <a:ext uri="{FF2B5EF4-FFF2-40B4-BE49-F238E27FC236}">
                    <a16:creationId xmlns:a16="http://schemas.microsoft.com/office/drawing/2014/main" id="{0B82E158-2288-4402-91A4-134C6711C863}"/>
                  </a:ext>
                </a:extLst>
              </p:cNvPr>
              <p:cNvSpPr txBox="1">
                <a:spLocks noChangeArrowheads="1"/>
              </p:cNvSpPr>
              <p:nvPr/>
            </p:nvSpPr>
            <p:spPr bwMode="auto">
              <a:xfrm>
                <a:off x="111184661" y="113215479"/>
                <a:ext cx="3402418" cy="350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138" dirty="0">
                    <a:solidFill>
                      <a:srgbClr val="000000"/>
                    </a:solidFill>
                    <a:latin typeface="Arial" panose="020B0604020202020204" pitchFamily="34" charset="0"/>
                  </a:rPr>
                  <a:t>Helpston Playhouse Preschool and Out of School Club</a:t>
                </a:r>
                <a:endParaRPr lang="en-US" altLang="en-US" sz="1138" dirty="0">
                  <a:latin typeface="Arial" panose="020B0604020202020204" pitchFamily="34" charset="0"/>
                </a:endParaRPr>
              </a:p>
            </p:txBody>
          </p:sp>
          <p:pic>
            <p:nvPicPr>
              <p:cNvPr id="7179" name="Picture 11" descr="25399049_1940613472867105_7369536774648899631_n[2]">
                <a:extLst>
                  <a:ext uri="{FF2B5EF4-FFF2-40B4-BE49-F238E27FC236}">
                    <a16:creationId xmlns:a16="http://schemas.microsoft.com/office/drawing/2014/main" id="{F418336D-EC27-4E25-A13B-E95C115BE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37188" y="113087330"/>
                <a:ext cx="537503" cy="537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pic>
          <p:nvPicPr>
            <p:cNvPr id="7173" name="Picture 5" descr="52446356_2194285130833270_5235303488711294976_n[1]">
              <a:extLst>
                <a:ext uri="{FF2B5EF4-FFF2-40B4-BE49-F238E27FC236}">
                  <a16:creationId xmlns:a16="http://schemas.microsoft.com/office/drawing/2014/main" id="{9433CB2E-29D3-4010-9416-0E3AF102C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03012" y="106961040"/>
              <a:ext cx="1163297" cy="1559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spTree>
    <p:extLst>
      <p:ext uri="{BB962C8B-B14F-4D97-AF65-F5344CB8AC3E}">
        <p14:creationId xmlns:p14="http://schemas.microsoft.com/office/powerpoint/2010/main" val="359529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59668B5-8B74-4120-9935-DDDDD13667ED}"/>
              </a:ext>
            </a:extLst>
          </p:cNvPr>
          <p:cNvGrpSpPr>
            <a:grpSpLocks/>
          </p:cNvGrpSpPr>
          <p:nvPr/>
        </p:nvGrpSpPr>
        <p:grpSpPr bwMode="auto">
          <a:xfrm>
            <a:off x="451104" y="176919"/>
            <a:ext cx="5998464" cy="8979274"/>
            <a:chOff x="105587800" y="106448762"/>
            <a:chExt cx="4348480" cy="7231478"/>
          </a:xfrm>
        </p:grpSpPr>
        <p:pic>
          <p:nvPicPr>
            <p:cNvPr id="8195" name="Picture 3">
              <a:extLst>
                <a:ext uri="{FF2B5EF4-FFF2-40B4-BE49-F238E27FC236}">
                  <a16:creationId xmlns:a16="http://schemas.microsoft.com/office/drawing/2014/main" id="{DB95ED42-0578-4CDB-9215-EAACB2670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87800" y="106644280"/>
              <a:ext cx="2458349" cy="750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5" name="Text Box 4">
              <a:extLst>
                <a:ext uri="{FF2B5EF4-FFF2-40B4-BE49-F238E27FC236}">
                  <a16:creationId xmlns:a16="http://schemas.microsoft.com/office/drawing/2014/main" id="{20F0FA57-F604-4ADA-8273-365A70B6B05C}"/>
                </a:ext>
              </a:extLst>
            </p:cNvPr>
            <p:cNvSpPr txBox="1">
              <a:spLocks noChangeArrowheads="1"/>
            </p:cNvSpPr>
            <p:nvPr/>
          </p:nvSpPr>
          <p:spPr bwMode="auto">
            <a:xfrm>
              <a:off x="105587800" y="107442000"/>
              <a:ext cx="4338320" cy="3108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894" dirty="0">
                  <a:solidFill>
                    <a:srgbClr val="000000"/>
                  </a:solidFill>
                  <a:latin typeface="Arial" panose="020B0604020202020204" pitchFamily="34" charset="0"/>
                </a:rPr>
                <a:t>‘</a:t>
              </a:r>
              <a:r>
                <a:rPr lang="en-GB" altLang="en-US" sz="1400" b="1" dirty="0">
                  <a:solidFill>
                    <a:srgbClr val="000000"/>
                  </a:solidFill>
                  <a:latin typeface="Arial" panose="020B0604020202020204" pitchFamily="34" charset="0"/>
                </a:rPr>
                <a:t>Wow leaves’ </a:t>
              </a:r>
              <a:r>
                <a:rPr lang="en-GB" altLang="en-US" sz="1400" dirty="0">
                  <a:solidFill>
                    <a:srgbClr val="000000"/>
                  </a:solidFill>
                  <a:latin typeface="Arial" panose="020B0604020202020204" pitchFamily="34" charset="0"/>
                </a:rPr>
                <a:t>are a way to celebrate your child’s achievements within </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Pre-School. We feel this is another positive way to bind and celebrate the home/school relationship with your child.</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The completion of ‘Wow leaves’ can be undertaken by parents, carers, grandparents, relatives and childminders.</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Wow leaves will also be completed in Pre-School as well, and added to our Wow Tree inside the Pre-School. They will be added to your child’s learning journal, and the information we gather from them are a valuable source of evidence when completing your child’s learning journal.</a:t>
              </a:r>
            </a:p>
            <a:p>
              <a:pPr defTabSz="742950" eaLnBrk="0" fontAlgn="base" hangingPunct="0">
                <a:spcBef>
                  <a:spcPct val="0"/>
                </a:spcBef>
                <a:spcAft>
                  <a:spcPct val="0"/>
                </a:spcAft>
              </a:pPr>
              <a:r>
                <a:rPr lang="en-GB" altLang="en-US" sz="1400" dirty="0">
                  <a:solidFill>
                    <a:srgbClr val="000000"/>
                  </a:solidFill>
                  <a:latin typeface="Arial" panose="020B0604020202020204" pitchFamily="34" charset="0"/>
                </a:rPr>
                <a:t>Here are some ideas of what we’re looking for, but, we’re sure you can find lots more examples of ‘Wow’ moments!</a:t>
              </a:r>
            </a:p>
            <a:p>
              <a:pPr defTabSz="742950" eaLnBrk="0" fontAlgn="base" hangingPunct="0">
                <a:spcBef>
                  <a:spcPct val="0"/>
                </a:spcBef>
                <a:spcAft>
                  <a:spcPct val="0"/>
                </a:spcAft>
              </a:pPr>
              <a:endParaRPr lang="en-GB" altLang="en-US" sz="1400" dirty="0">
                <a:solidFill>
                  <a:srgbClr val="000000"/>
                </a:solidFill>
                <a:latin typeface="Arial" panose="020B0604020202020204" pitchFamily="34" charset="0"/>
              </a:endParaRPr>
            </a:p>
            <a:p>
              <a:pPr defTabSz="742950" eaLnBrk="0" fontAlgn="base" hangingPunct="0">
                <a:spcBef>
                  <a:spcPct val="0"/>
                </a:spcBef>
                <a:spcAft>
                  <a:spcPct val="0"/>
                </a:spcAft>
                <a:buSzPts val="1200"/>
                <a:buFont typeface="Symbol" panose="05050102010706020507" pitchFamily="18" charset="2"/>
                <a:buChar char="·"/>
              </a:pPr>
              <a:r>
                <a:rPr lang="en-GB" altLang="en-US" sz="1400" dirty="0">
                  <a:solidFill>
                    <a:srgbClr val="000000"/>
                  </a:solidFill>
                  <a:latin typeface="Arial" panose="020B0604020202020204" pitchFamily="34" charset="0"/>
                </a:rPr>
                <a:t> Being helpful</a:t>
              </a:r>
            </a:p>
            <a:p>
              <a:pPr defTabSz="742950" eaLnBrk="0" fontAlgn="base" hangingPunct="0">
                <a:spcBef>
                  <a:spcPct val="0"/>
                </a:spcBef>
                <a:spcAft>
                  <a:spcPct val="0"/>
                </a:spcAft>
                <a:buSzPts val="1200"/>
                <a:buFont typeface="Symbol" panose="05050102010706020507" pitchFamily="18" charset="2"/>
                <a:buChar char="·"/>
              </a:pPr>
              <a:r>
                <a:rPr lang="en-GB" altLang="en-US" sz="1400" dirty="0">
                  <a:solidFill>
                    <a:srgbClr val="000000"/>
                  </a:solidFill>
                  <a:latin typeface="Arial" panose="020B0604020202020204" pitchFamily="34" charset="0"/>
                </a:rPr>
                <a:t> Riding a bike for the first time</a:t>
              </a:r>
            </a:p>
            <a:p>
              <a:pPr defTabSz="742950" eaLnBrk="0" fontAlgn="base" hangingPunct="0">
                <a:spcBef>
                  <a:spcPct val="0"/>
                </a:spcBef>
                <a:spcAft>
                  <a:spcPct val="0"/>
                </a:spcAft>
                <a:buSzPts val="1200"/>
                <a:buFont typeface="Symbol" panose="05050102010706020507" pitchFamily="18" charset="2"/>
                <a:buChar char="·"/>
              </a:pPr>
              <a:r>
                <a:rPr lang="en-GB" altLang="en-US" sz="1400" dirty="0">
                  <a:solidFill>
                    <a:srgbClr val="000000"/>
                  </a:solidFill>
                  <a:latin typeface="Arial" panose="020B0604020202020204" pitchFamily="34" charset="0"/>
                </a:rPr>
                <a:t> Sleeping all night</a:t>
              </a:r>
            </a:p>
            <a:p>
              <a:pPr defTabSz="742950" eaLnBrk="0" fontAlgn="base" hangingPunct="0">
                <a:spcBef>
                  <a:spcPct val="0"/>
                </a:spcBef>
                <a:spcAft>
                  <a:spcPct val="0"/>
                </a:spcAft>
                <a:buSzPts val="1200"/>
                <a:buFont typeface="Symbol" panose="05050102010706020507" pitchFamily="18" charset="2"/>
                <a:buChar char="·"/>
              </a:pPr>
              <a:r>
                <a:rPr lang="en-GB" altLang="en-US" sz="1400" dirty="0">
                  <a:solidFill>
                    <a:srgbClr val="000000"/>
                  </a:solidFill>
                  <a:latin typeface="Arial" panose="020B0604020202020204" pitchFamily="34" charset="0"/>
                </a:rPr>
                <a:t> Eating all of their tea</a:t>
              </a:r>
              <a:endParaRPr lang="en-US" altLang="en-US" sz="1300" dirty="0">
                <a:latin typeface="Arial" panose="020B0604020202020204" pitchFamily="34" charset="0"/>
              </a:endParaRPr>
            </a:p>
          </p:txBody>
        </p:sp>
        <p:pic>
          <p:nvPicPr>
            <p:cNvPr id="8197" name="Picture 5">
              <a:extLst>
                <a:ext uri="{FF2B5EF4-FFF2-40B4-BE49-F238E27FC236}">
                  <a16:creationId xmlns:a16="http://schemas.microsoft.com/office/drawing/2014/main" id="{A6E420E9-FB9E-4710-BDF0-A3CAA1BE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2140" y="106448762"/>
              <a:ext cx="1434140" cy="993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6" name="Text Box 6">
              <a:extLst>
                <a:ext uri="{FF2B5EF4-FFF2-40B4-BE49-F238E27FC236}">
                  <a16:creationId xmlns:a16="http://schemas.microsoft.com/office/drawing/2014/main" id="{E5CAD25D-15B5-4193-9166-A21F9317C158}"/>
                </a:ext>
              </a:extLst>
            </p:cNvPr>
            <p:cNvSpPr txBox="1">
              <a:spLocks noChangeArrowheads="1"/>
            </p:cNvSpPr>
            <p:nvPr/>
          </p:nvSpPr>
          <p:spPr bwMode="auto">
            <a:xfrm>
              <a:off x="105597960" y="110449360"/>
              <a:ext cx="4338320" cy="3230880"/>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2800" b="1" dirty="0">
                  <a:solidFill>
                    <a:srgbClr val="000000"/>
                  </a:solidFill>
                  <a:latin typeface="Arial" panose="020B0604020202020204" pitchFamily="34" charset="0"/>
                </a:rPr>
                <a:t>Tapestry</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			We use an interactive learning journal called 			Tapestry within the Playhouse. You will be able to 			access Tapestry allowing you to be involved 			within your own home. Observations are carried 			out within the Playhouse by using an </a:t>
              </a:r>
              <a:r>
                <a:rPr lang="en-GB" altLang="en-US" sz="1300" dirty="0" err="1">
                  <a:solidFill>
                    <a:srgbClr val="000000"/>
                  </a:solidFill>
                  <a:latin typeface="Arial" panose="020B0604020202020204" pitchFamily="34" charset="0"/>
                </a:rPr>
                <a:t>ipad</a:t>
              </a:r>
              <a:r>
                <a:rPr lang="en-GB" altLang="en-US" sz="1300" dirty="0">
                  <a:solidFill>
                    <a:srgbClr val="000000"/>
                  </a:solidFill>
                  <a:latin typeface="Arial" panose="020B0604020202020204" pitchFamily="34" charset="0"/>
                </a:rPr>
                <a:t>; a 			practitioner will carry out an assessment and it 			will go instantly into your child’s online learning 			journal.</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You will also have the opportunity to add any wow moments that you feel would be of benefit for the learning journal. Children are constantly learning, so please do not feel afraid to add information to their journal, and do comment on our posts! By adding observations we can see what your child enjoys, allowing us to extend what you have been doing.</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Please be assured this is safe and secure, and the only people who are able to have access to your child’s journal are staff and yourself.</a:t>
              </a:r>
              <a:endParaRPr lang="en-US" altLang="en-US" sz="1300" dirty="0">
                <a:latin typeface="Arial" panose="020B0604020202020204" pitchFamily="34" charset="0"/>
              </a:endParaRPr>
            </a:p>
          </p:txBody>
        </p:sp>
        <p:pic>
          <p:nvPicPr>
            <p:cNvPr id="8199" name="Picture 7" descr="290554_s[1]">
              <a:extLst>
                <a:ext uri="{FF2B5EF4-FFF2-40B4-BE49-F238E27FC236}">
                  <a16:creationId xmlns:a16="http://schemas.microsoft.com/office/drawing/2014/main" id="{CC29CFB4-529D-444D-9501-0AE10CBD2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40430" y="110843877"/>
              <a:ext cx="1132857" cy="1132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grpSp>
    </p:spTree>
    <p:extLst>
      <p:ext uri="{BB962C8B-B14F-4D97-AF65-F5344CB8AC3E}">
        <p14:creationId xmlns:p14="http://schemas.microsoft.com/office/powerpoint/2010/main" val="181045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0121A72-152B-439C-A4AA-7C1B1EB1B81E}"/>
              </a:ext>
            </a:extLst>
          </p:cNvPr>
          <p:cNvGrpSpPr>
            <a:grpSpLocks/>
          </p:cNvGrpSpPr>
          <p:nvPr/>
        </p:nvGrpSpPr>
        <p:grpSpPr bwMode="auto">
          <a:xfrm>
            <a:off x="341376" y="237482"/>
            <a:ext cx="6169152" cy="9277070"/>
            <a:chOff x="110444280" y="106552665"/>
            <a:chExt cx="4634002" cy="6904055"/>
          </a:xfrm>
        </p:grpSpPr>
        <p:sp>
          <p:nvSpPr>
            <p:cNvPr id="5" name="Text Box 4">
              <a:extLst>
                <a:ext uri="{FF2B5EF4-FFF2-40B4-BE49-F238E27FC236}">
                  <a16:creationId xmlns:a16="http://schemas.microsoft.com/office/drawing/2014/main" id="{2A474153-E118-418E-A4C1-18B6B9D198DF}"/>
                </a:ext>
              </a:extLst>
            </p:cNvPr>
            <p:cNvSpPr txBox="1">
              <a:spLocks noChangeArrowheads="1"/>
            </p:cNvSpPr>
            <p:nvPr/>
          </p:nvSpPr>
          <p:spPr bwMode="auto">
            <a:xfrm>
              <a:off x="112304602" y="106552665"/>
              <a:ext cx="2773680" cy="148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2400" b="1" dirty="0">
                  <a:solidFill>
                    <a:srgbClr val="000000"/>
                  </a:solidFill>
                  <a:latin typeface="Arial" panose="020B0604020202020204" pitchFamily="34" charset="0"/>
                </a:rPr>
                <a:t>Meals</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Snacks</a:t>
              </a: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All children are provided with a varied and healthy snack during the morning session with a drink of either milk or water.</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endParaRPr lang="en-US" altLang="en-US" sz="1463" dirty="0">
                <a:latin typeface="Arial" panose="020B0604020202020204" pitchFamily="34" charset="0"/>
              </a:endParaRPr>
            </a:p>
          </p:txBody>
        </p:sp>
        <p:sp>
          <p:nvSpPr>
            <p:cNvPr id="6" name="Text Box 5">
              <a:extLst>
                <a:ext uri="{FF2B5EF4-FFF2-40B4-BE49-F238E27FC236}">
                  <a16:creationId xmlns:a16="http://schemas.microsoft.com/office/drawing/2014/main" id="{21FA3399-D2AF-444B-8416-46060E3FA853}"/>
                </a:ext>
              </a:extLst>
            </p:cNvPr>
            <p:cNvSpPr txBox="1">
              <a:spLocks noChangeArrowheads="1"/>
            </p:cNvSpPr>
            <p:nvPr/>
          </p:nvSpPr>
          <p:spPr bwMode="auto">
            <a:xfrm>
              <a:off x="110444280" y="108498640"/>
              <a:ext cx="4582160" cy="4958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vert="horz" wrap="square" lIns="29718" tIns="29718" rIns="29718" bIns="29718" numCol="1" anchor="t" anchorCtr="0" compatLnSpc="1">
              <a:prstTxWarp prst="textNoShape">
                <a:avLst/>
              </a:prstTxWarp>
            </a:bodyPr>
            <a:lstStyle/>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Lunch</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Lunch is taken all together in the Pre-School, whether hot dinners or packed lunch. Hot meals are provided by John Clare Primary School and cost £2.50 per day which includes a main course and a pudding. The menu runs on a 3 weekly rota which changes seasonally and is provided in advance. School dinners are booked a week in advanced with payment.</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ts val="609"/>
                </a:spcAft>
              </a:pPr>
              <a:r>
                <a:rPr lang="en-GB" altLang="en-US" sz="1300" b="1" u="sng" dirty="0">
                  <a:solidFill>
                    <a:srgbClr val="000000"/>
                  </a:solidFill>
                  <a:latin typeface="Arial" panose="020B0604020202020204" pitchFamily="34" charset="0"/>
                </a:rPr>
                <a:t>Out of School Club</a:t>
              </a: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Drinks</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To encourage children to drink plenty of fluids we ask you to provide a fresh bottle of water (not juice) every day they attend.</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Breakfast</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dirty="0">
                  <a:solidFill>
                    <a:srgbClr val="000000"/>
                  </a:solidFill>
                  <a:latin typeface="Arial" panose="020B0604020202020204" pitchFamily="34" charset="0"/>
                </a:rPr>
                <a:t>A variety of breakfast cereals are on offer as are fruit and toast.</a:t>
              </a:r>
            </a:p>
            <a:p>
              <a:pPr defTabSz="742950" eaLnBrk="0" fontAlgn="base" hangingPunct="0">
                <a:spcBef>
                  <a:spcPct val="0"/>
                </a:spcBef>
                <a:spcAft>
                  <a:spcPct val="0"/>
                </a:spcAft>
              </a:pPr>
              <a:endParaRPr lang="en-GB" altLang="en-US" sz="1300" dirty="0">
                <a:solidFill>
                  <a:srgbClr val="000000"/>
                </a:solidFill>
                <a:latin typeface="Arial" panose="020B0604020202020204" pitchFamily="34" charset="0"/>
              </a:endParaRPr>
            </a:p>
            <a:p>
              <a:pPr defTabSz="742950" eaLnBrk="0" fontAlgn="base" hangingPunct="0">
                <a:spcBef>
                  <a:spcPct val="0"/>
                </a:spcBef>
                <a:spcAft>
                  <a:spcPct val="0"/>
                </a:spcAft>
              </a:pPr>
              <a:r>
                <a:rPr lang="en-GB" altLang="en-US" sz="1300" b="1" dirty="0">
                  <a:solidFill>
                    <a:srgbClr val="000000"/>
                  </a:solidFill>
                  <a:latin typeface="Arial" panose="020B0604020202020204" pitchFamily="34" charset="0"/>
                </a:rPr>
                <a:t>Afternoon Snack</a:t>
              </a:r>
            </a:p>
            <a:p>
              <a:pPr defTabSz="742950" eaLnBrk="0" fontAlgn="base" hangingPunct="0">
                <a:spcBef>
                  <a:spcPct val="0"/>
                </a:spcBef>
                <a:spcAft>
                  <a:spcPct val="0"/>
                </a:spcAft>
              </a:pPr>
              <a:endParaRPr lang="en-GB" altLang="en-US" sz="1300" b="1" dirty="0">
                <a:solidFill>
                  <a:srgbClr val="000000"/>
                </a:solidFill>
                <a:latin typeface="Arial" panose="020B0604020202020204" pitchFamily="34" charset="0"/>
              </a:endParaRPr>
            </a:p>
            <a:p>
              <a:pPr defTabSz="742950" eaLnBrk="0" fontAlgn="base" hangingPunct="0">
                <a:spcBef>
                  <a:spcPct val="0"/>
                </a:spcBef>
                <a:spcAft>
                  <a:spcPts val="650"/>
                </a:spcAft>
              </a:pPr>
              <a:r>
                <a:rPr lang="en-GB" altLang="en-US" sz="1300" dirty="0">
                  <a:solidFill>
                    <a:srgbClr val="000000"/>
                  </a:solidFill>
                  <a:latin typeface="Arial" panose="020B0604020202020204" pitchFamily="34" charset="0"/>
                </a:rPr>
                <a:t>A comprehensive choice of healthy hot snacks are available on a rota. To engage the children, their feedback and suggestions are taken into account when producing these. Fruit, toast and cereal is offered as an alternative for those who choose not to have this. This snack is served at 4:00.</a:t>
              </a:r>
            </a:p>
            <a:p>
              <a:pPr defTabSz="742950" eaLnBrk="0" fontAlgn="base" hangingPunct="0">
                <a:spcBef>
                  <a:spcPct val="0"/>
                </a:spcBef>
                <a:spcAft>
                  <a:spcPts val="650"/>
                </a:spcAft>
              </a:pPr>
              <a:endParaRPr lang="en-GB" altLang="en-US" sz="1300" dirty="0">
                <a:solidFill>
                  <a:srgbClr val="000000"/>
                </a:solidFill>
                <a:latin typeface="Arial" panose="020B0604020202020204" pitchFamily="34" charset="0"/>
              </a:endParaRPr>
            </a:p>
            <a:p>
              <a:pPr algn="ctr" defTabSz="742950" eaLnBrk="0" fontAlgn="base" hangingPunct="0">
                <a:spcBef>
                  <a:spcPct val="0"/>
                </a:spcBef>
                <a:spcAft>
                  <a:spcPts val="650"/>
                </a:spcAft>
              </a:pPr>
              <a:r>
                <a:rPr lang="en-GB" altLang="en-US" sz="1300" b="1" dirty="0">
                  <a:solidFill>
                    <a:srgbClr val="000000"/>
                  </a:solidFill>
                  <a:latin typeface="Arial" panose="020B0604020202020204" pitchFamily="34" charset="0"/>
                </a:rPr>
                <a:t>This setting is a Nut Free environment.</a:t>
              </a:r>
              <a:endParaRPr lang="en-US" altLang="en-US" sz="2275" dirty="0">
                <a:latin typeface="Arial" panose="020B0604020202020204" pitchFamily="34" charset="0"/>
              </a:endParaRPr>
            </a:p>
          </p:txBody>
        </p:sp>
      </p:grpSp>
      <p:pic>
        <p:nvPicPr>
          <p:cNvPr id="3" name="Picture 2">
            <a:extLst>
              <a:ext uri="{FF2B5EF4-FFF2-40B4-BE49-F238E27FC236}">
                <a16:creationId xmlns:a16="http://schemas.microsoft.com/office/drawing/2014/main" id="{5C9DC92B-7748-4EDB-9A9D-EDFE47D12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830" y="1934241"/>
            <a:ext cx="1719682" cy="1214525"/>
          </a:xfrm>
          <a:prstGeom prst="rect">
            <a:avLst/>
          </a:prstGeom>
        </p:spPr>
      </p:pic>
      <p:pic>
        <p:nvPicPr>
          <p:cNvPr id="7" name="Picture 6" descr="A group of children playing with toys&#10;&#10;Description automatically generated">
            <a:extLst>
              <a:ext uri="{FF2B5EF4-FFF2-40B4-BE49-F238E27FC236}">
                <a16:creationId xmlns:a16="http://schemas.microsoft.com/office/drawing/2014/main" id="{A5055A1F-F8DA-ED76-E30F-F8EBC3C72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88" y="391448"/>
            <a:ext cx="2229175" cy="2460866"/>
          </a:xfrm>
          <a:prstGeom prst="rect">
            <a:avLst/>
          </a:prstGeom>
        </p:spPr>
      </p:pic>
    </p:spTree>
    <p:extLst>
      <p:ext uri="{BB962C8B-B14F-4D97-AF65-F5344CB8AC3E}">
        <p14:creationId xmlns:p14="http://schemas.microsoft.com/office/powerpoint/2010/main" val="343153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508</TotalTime>
  <Words>4098</Words>
  <Application>Microsoft Office PowerPoint</Application>
  <PresentationFormat>A4 Paper (210x297 mm)</PresentationFormat>
  <Paragraphs>340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Kristen ITC</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Philippa Lennie</dc:creator>
  <cp:lastModifiedBy>Lucy Playhouse</cp:lastModifiedBy>
  <cp:revision>69</cp:revision>
  <cp:lastPrinted>2022-09-07T07:55:31Z</cp:lastPrinted>
  <dcterms:created xsi:type="dcterms:W3CDTF">2019-03-04T20:32:05Z</dcterms:created>
  <dcterms:modified xsi:type="dcterms:W3CDTF">2023-07-17T13:56:17Z</dcterms:modified>
</cp:coreProperties>
</file>